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4"/>
  </p:handoutMasterIdLst>
  <p:sldIdLst>
    <p:sldId id="258" r:id="rId2"/>
    <p:sldId id="260" r:id="rId3"/>
    <p:sldId id="261" r:id="rId4"/>
    <p:sldId id="291" r:id="rId5"/>
    <p:sldId id="264" r:id="rId6"/>
    <p:sldId id="265" r:id="rId7"/>
    <p:sldId id="281" r:id="rId8"/>
    <p:sldId id="262" r:id="rId9"/>
    <p:sldId id="266" r:id="rId10"/>
    <p:sldId id="292" r:id="rId11"/>
    <p:sldId id="263" r:id="rId12"/>
    <p:sldId id="267" r:id="rId13"/>
    <p:sldId id="268" r:id="rId14"/>
    <p:sldId id="272" r:id="rId15"/>
    <p:sldId id="270" r:id="rId16"/>
    <p:sldId id="269" r:id="rId17"/>
    <p:sldId id="271" r:id="rId18"/>
    <p:sldId id="279" r:id="rId19"/>
    <p:sldId id="273" r:id="rId20"/>
    <p:sldId id="274" r:id="rId21"/>
    <p:sldId id="275" r:id="rId22"/>
    <p:sldId id="290" r:id="rId23"/>
    <p:sldId id="289" r:id="rId24"/>
    <p:sldId id="280" r:id="rId25"/>
    <p:sldId id="276" r:id="rId26"/>
    <p:sldId id="277" r:id="rId27"/>
    <p:sldId id="282" r:id="rId28"/>
    <p:sldId id="278" r:id="rId29"/>
    <p:sldId id="284" r:id="rId30"/>
    <p:sldId id="283" r:id="rId31"/>
    <p:sldId id="288" r:id="rId32"/>
    <p:sldId id="259" r:id="rId33"/>
  </p:sldIdLst>
  <p:sldSz cx="10080625" cy="7561263"/>
  <p:notesSz cx="6858000" cy="9144000"/>
  <p:defaultTextStyle>
    <a:defPPr>
      <a:defRPr lang="cs-CZ"/>
    </a:defPPr>
    <a:lvl1pPr marL="0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4017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8035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2052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6069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20086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4104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8121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2138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6E08"/>
    <a:srgbClr val="0057A2"/>
    <a:srgbClr val="940084"/>
    <a:srgbClr val="006B65"/>
    <a:srgbClr val="3889BA"/>
    <a:srgbClr val="600128"/>
    <a:srgbClr val="8FBE22"/>
    <a:srgbClr val="00B6D7"/>
    <a:srgbClr val="074391"/>
    <a:srgbClr val="E0B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08" y="96"/>
      </p:cViewPr>
      <p:guideLst>
        <p:guide orient="horz" pos="2382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2" d="100"/>
          <a:sy n="102" d="100"/>
        </p:scale>
        <p:origin x="-355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248BC-8803-4E58-9459-89477C0D9646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98D45-A175-472D-97B5-10544CE79D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9065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1925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1" y="1620000"/>
            <a:ext cx="10079824" cy="5040000"/>
          </a:xfrm>
        </p:spPr>
        <p:txBody>
          <a:bodyPr lIns="504000" tIns="0" rIns="504000" bIns="0"/>
          <a:lstStyle>
            <a:lvl1pPr marL="360000" indent="-360000">
              <a:buFontTx/>
              <a:buBlip>
                <a:blip r:embed="rId2"/>
              </a:buBlip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20000" indent="-360000">
              <a:buFontTx/>
              <a:buBlip>
                <a:blip r:embed="rId2"/>
              </a:buBlip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80000" indent="-360000">
              <a:buFontTx/>
              <a:buBlip>
                <a:blip r:embed="rId2"/>
              </a:buBlip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64060" indent="-252009">
              <a:buFontTx/>
              <a:buBlip>
                <a:blip r:embed="rId3"/>
              </a:buBlip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68078" indent="-252009">
              <a:buFontTx/>
              <a:buBlip>
                <a:blip r:embed="rId3"/>
              </a:buBlip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Body prezentace</a:t>
            </a:r>
            <a:endParaRPr lang="en-US" dirty="0"/>
          </a:p>
          <a:p>
            <a:pPr lvl="1"/>
            <a:r>
              <a:rPr lang="cs-CZ" dirty="0"/>
              <a:t>Bod</a:t>
            </a:r>
            <a:endParaRPr lang="en-US" dirty="0"/>
          </a:p>
          <a:p>
            <a:pPr lvl="2"/>
            <a:r>
              <a:rPr lang="cs-CZ" dirty="0"/>
              <a:t>Bod</a:t>
            </a:r>
            <a:endParaRPr lang="en-US" dirty="0"/>
          </a:p>
        </p:txBody>
      </p:sp>
      <p:sp>
        <p:nvSpPr>
          <p:cNvPr id="8" name="Rectangle 6"/>
          <p:cNvSpPr/>
          <p:nvPr userDrawn="1"/>
        </p:nvSpPr>
        <p:spPr>
          <a:xfrm>
            <a:off x="0" y="1080000"/>
            <a:ext cx="10080625" cy="1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cs-CZ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401" y="0"/>
            <a:ext cx="10079824" cy="1080000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noFill/>
          </a:ln>
        </p:spPr>
        <p:txBody>
          <a:bodyPr vert="horz" wrap="square" lIns="432000" tIns="0" rIns="432000" bIns="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2800" spc="-8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2015" y="6876789"/>
            <a:ext cx="3023999" cy="358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24000" y="6876789"/>
            <a:ext cx="3023999" cy="358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1" y="1"/>
            <a:ext cx="10079824" cy="1080000"/>
          </a:xfrm>
        </p:spPr>
        <p:txBody>
          <a:bodyPr lIns="432000" tIns="0" rIns="432000" bIns="0"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Titulek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674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043" y="402569"/>
            <a:ext cx="8694539" cy="1461495"/>
          </a:xfrm>
          <a:prstGeom prst="rect">
            <a:avLst/>
          </a:prstGeom>
        </p:spPr>
        <p:txBody>
          <a:bodyPr vert="horz" lIns="100803" tIns="50402" rIns="100803" bIns="50402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043" y="2012836"/>
            <a:ext cx="8694539" cy="4797552"/>
          </a:xfrm>
          <a:prstGeom prst="rect">
            <a:avLst/>
          </a:prstGeom>
        </p:spPr>
        <p:txBody>
          <a:bodyPr vert="horz" lIns="100803" tIns="50402" rIns="100803" bIns="5040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043" y="7008172"/>
            <a:ext cx="2268141" cy="402567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421A8-ED0D-4D33-B3B0-ADA01DE1430B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9207" y="7008172"/>
            <a:ext cx="3402211" cy="402567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9441" y="7008172"/>
            <a:ext cx="2268141" cy="402567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6EB02-BEEA-4AEA-8B7E-F8311C2221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40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1008035" rtl="0" eaLnBrk="1" latinLnBrk="0" hangingPunct="1">
        <a:lnSpc>
          <a:spcPct val="90000"/>
        </a:lnSpc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9" indent="-252009" algn="l" defTabSz="1008035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56026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060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268078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772095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fek.zcu.cz/blob.php?table=internet_list&amp;type=FileType&amp;file=Data&amp;name=FileName&amp;idname=IDInternet&amp;id=3528" TargetMode="External"/><Relationship Id="rId2" Type="http://schemas.openxmlformats.org/officeDocument/2006/relationships/hyperlink" Target="https://portal.zcu.cz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-1" y="6120000"/>
            <a:ext cx="10080000" cy="1440000"/>
          </a:xfrm>
          <a:prstGeom prst="rect">
            <a:avLst/>
          </a:prstGeom>
          <a:noFill/>
          <a:effectLst/>
        </p:spPr>
        <p:txBody>
          <a:bodyPr vert="horz" lIns="720000" tIns="0" rIns="720000" bIns="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spc="-8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 Tlučhoř </a:t>
            </a:r>
            <a:r>
              <a:rPr lang="cs-CZ" sz="2000" spc="-8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 27. 03. 2023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7752" y="431998"/>
            <a:ext cx="3529004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3240000"/>
            <a:ext cx="10080625" cy="1440000"/>
          </a:xfrm>
          <a:effectLst/>
        </p:spPr>
        <p:txBody>
          <a:bodyPr vert="horz" lIns="720000" tIns="0" rIns="720000" bIns="0" rtlCol="0" anchor="b" anchorCtr="1">
            <a:noAutofit/>
          </a:bodyPr>
          <a:lstStyle/>
          <a:p>
            <a:pPr algn="ctr"/>
            <a:r>
              <a:rPr lang="cs-CZ" sz="4400" spc="-80" dirty="0">
                <a:solidFill>
                  <a:srgbClr val="EB6E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Kvalifikační práce, státní zkoušky</a:t>
            </a:r>
            <a:endParaRPr lang="cs-CZ" sz="2000" spc="-80" dirty="0">
              <a:solidFill>
                <a:srgbClr val="EB6E0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120000"/>
            <a:ext cx="10080625" cy="10800"/>
          </a:xfrm>
          <a:prstGeom prst="rect">
            <a:avLst/>
          </a:prstGeom>
          <a:solidFill>
            <a:schemeClr val="bg1"/>
          </a:solidFill>
          <a:ln cap="rnd">
            <a:solidFill>
              <a:srgbClr val="EB6E08"/>
            </a:solidFill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803" tIns="50402" rIns="100803" bIns="50402" rtlCol="0" anchor="ctr"/>
          <a:lstStyle/>
          <a:p>
            <a:pPr algn="ctr"/>
            <a:endParaRPr lang="cs-CZ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4680000"/>
            <a:ext cx="10080625" cy="1440000"/>
          </a:xfrm>
          <a:prstGeom prst="rect">
            <a:avLst/>
          </a:prstGeom>
        </p:spPr>
        <p:txBody>
          <a:bodyPr vert="horz" lIns="720000" tIns="0" rIns="720000" bIns="0" rtlCol="0" anchor="t">
            <a:noAutofit/>
          </a:bodyPr>
          <a:lstStyle>
            <a:lvl1pPr algn="ctr" defTabSz="100803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000" spc="-8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FAQ</a:t>
            </a:r>
          </a:p>
        </p:txBody>
      </p:sp>
    </p:spTree>
    <p:extLst>
      <p:ext uri="{BB962C8B-B14F-4D97-AF65-F5344CB8AC3E}">
        <p14:creationId xmlns:p14="http://schemas.microsoft.com/office/powerpoint/2010/main" val="1120631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348001EF-2897-4E36-BB75-4C9019B37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Klíčová je komunikace s katedrou!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AC51B84-273D-4964-99AC-387444609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782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D8082611-AB4D-4B7F-9D78-C6AF7CA31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Prezenční forma</a:t>
            </a:r>
          </a:p>
          <a:p>
            <a:endParaRPr lang="cs-CZ" b="1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330C984-A4A1-40C7-99B1-7DE1F7B3F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 státní zkoušek</a:t>
            </a:r>
          </a:p>
        </p:txBody>
      </p:sp>
    </p:spTree>
    <p:extLst>
      <p:ext uri="{BB962C8B-B14F-4D97-AF65-F5344CB8AC3E}">
        <p14:creationId xmlns:p14="http://schemas.microsoft.com/office/powerpoint/2010/main" val="3707516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79B67C11-B0AB-42FC-909D-60C098E87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Na stránkách kateder jsou zveřejněny postupy odevzdání kvalifikační práce!</a:t>
            </a:r>
          </a:p>
          <a:p>
            <a:pPr lvl="0"/>
            <a:r>
              <a:rPr lang="cs-CZ" dirty="0"/>
              <a:t>Za řádně odevzdanou BP/DP se považuje práce, která je se všemi náležitostmi odevzdaná v elektronické i tištěné verzi.</a:t>
            </a:r>
          </a:p>
          <a:p>
            <a:pPr lvl="1"/>
            <a:r>
              <a:rPr lang="cs-CZ" sz="2400" dirty="0"/>
              <a:t>Odevzdání elektronické verze:</a:t>
            </a:r>
          </a:p>
          <a:p>
            <a:pPr lvl="2"/>
            <a:r>
              <a:rPr lang="cs-CZ" b="1" dirty="0"/>
              <a:t>do 24. 04. 2023 přes </a:t>
            </a:r>
            <a:r>
              <a:rPr lang="cs-CZ" b="1" u="sng" dirty="0">
                <a:hlinkClick r:id="rId2"/>
              </a:rPr>
              <a:t>https://portal.zcu.cz</a:t>
            </a:r>
            <a:r>
              <a:rPr lang="cs-CZ" b="1" dirty="0"/>
              <a:t> – Portál ZČU -&gt; Moje studium -&gt; Kvalifikační práce -&gt; Doplnit údaje o bakalářské/diplomové práci;</a:t>
            </a:r>
            <a:endParaRPr lang="cs-CZ" dirty="0"/>
          </a:p>
          <a:p>
            <a:pPr lvl="2"/>
            <a:r>
              <a:rPr lang="cs-CZ" dirty="0"/>
              <a:t>tato verze je považována za </a:t>
            </a:r>
            <a:r>
              <a:rPr lang="cs-CZ" b="1" dirty="0"/>
              <a:t>originální </a:t>
            </a:r>
            <a:r>
              <a:rPr lang="cs-CZ" dirty="0"/>
              <a:t>dle </a:t>
            </a:r>
            <a:r>
              <a:rPr lang="cs-CZ" u="sng" dirty="0">
                <a:hlinkClick r:id="rId3"/>
              </a:rPr>
              <a:t>Směrnice rektora č. 33R/2017</a:t>
            </a:r>
            <a:r>
              <a:rPr lang="cs-CZ" dirty="0"/>
              <a:t>;</a:t>
            </a:r>
          </a:p>
          <a:p>
            <a:pPr lvl="2"/>
            <a:r>
              <a:rPr lang="cs-CZ" dirty="0"/>
              <a:t>spolu s nahraným souborem s danou BP/DP musí být vyplněny i ostatní údaje o kvalifikační práci;</a:t>
            </a:r>
          </a:p>
          <a:p>
            <a:pPr lvl="2"/>
            <a:r>
              <a:rPr lang="cs-CZ" b="1" dirty="0">
                <a:solidFill>
                  <a:schemeClr val="accent2"/>
                </a:solidFill>
              </a:rPr>
              <a:t>nahraný soubor bude ve formátu PDF/A</a:t>
            </a:r>
            <a:endParaRPr lang="cs-CZ" dirty="0">
              <a:solidFill>
                <a:schemeClr val="accent2"/>
              </a:solidFill>
            </a:endParaRPr>
          </a:p>
          <a:p>
            <a:pPr lvl="2"/>
            <a:r>
              <a:rPr lang="cs-CZ" dirty="0"/>
              <a:t>student zároveň pošle mailem informaci na příslušný sekretariát, že práce byla nahrána do systému a do přílohy mailu připojí vygenerovaný PDF soubor s informacemi o kvalifikační práci a přihlášku ke státní závěrečné zkoušce (tu lze samozřejmě odeslat/odevzdat i dříve).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30152BB-F8FA-479E-822A-1F8B60969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Kvalifikační práce – forma, struktura</a:t>
            </a:r>
          </a:p>
        </p:txBody>
      </p:sp>
    </p:spTree>
    <p:extLst>
      <p:ext uri="{BB962C8B-B14F-4D97-AF65-F5344CB8AC3E}">
        <p14:creationId xmlns:p14="http://schemas.microsoft.com/office/powerpoint/2010/main" val="3713472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79B67C11-B0AB-42FC-909D-60C098E87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" y="1620000"/>
            <a:ext cx="10079824" cy="520752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Na stránkách kateder jsou zveřejněny postupy odevzdání kvalifikační práce!</a:t>
            </a:r>
          </a:p>
          <a:p>
            <a:pPr lvl="0"/>
            <a:r>
              <a:rPr lang="cs-CZ" dirty="0"/>
              <a:t>Za řádně odevzdanou BP/DP se považuje práce, která je se všemi náležitostmi odevzdaná v elektronické i tištěné verzi.</a:t>
            </a:r>
          </a:p>
          <a:p>
            <a:pPr lvl="1"/>
            <a:r>
              <a:rPr lang="cs-CZ" sz="2400" dirty="0"/>
              <a:t>Odevzdání tištěné verze (</a:t>
            </a:r>
            <a:r>
              <a:rPr lang="cs-CZ" sz="2400" u="sng" dirty="0"/>
              <a:t>výtisk se shoduje s elektronicky odevzdanou prací</a:t>
            </a:r>
            <a:r>
              <a:rPr lang="cs-CZ" sz="2400" dirty="0"/>
              <a:t>):</a:t>
            </a:r>
          </a:p>
          <a:p>
            <a:pPr lvl="2"/>
            <a:r>
              <a:rPr lang="cs-CZ" b="1" dirty="0"/>
              <a:t>KFU, KGE</a:t>
            </a:r>
            <a:r>
              <a:rPr lang="cs-CZ" dirty="0"/>
              <a:t> - v den obhajoby práce a SZZ donést </a:t>
            </a:r>
            <a:r>
              <a:rPr lang="cs-CZ" b="1" dirty="0"/>
              <a:t>1 výtisk práce</a:t>
            </a:r>
            <a:r>
              <a:rPr lang="cs-CZ" dirty="0"/>
              <a:t> v kroužkové nebo pevné vazbě </a:t>
            </a:r>
          </a:p>
          <a:p>
            <a:pPr lvl="2"/>
            <a:r>
              <a:rPr lang="cs-CZ" b="1" dirty="0"/>
              <a:t>KMO, KEM</a:t>
            </a:r>
            <a:r>
              <a:rPr lang="cs-CZ" dirty="0"/>
              <a:t> – </a:t>
            </a:r>
            <a:r>
              <a:rPr lang="cs-CZ" b="1" u="sng" dirty="0"/>
              <a:t>do 2. 5. 2023</a:t>
            </a:r>
            <a:r>
              <a:rPr lang="cs-CZ" dirty="0"/>
              <a:t> přinést </a:t>
            </a:r>
            <a:r>
              <a:rPr lang="cs-CZ" b="1" dirty="0"/>
              <a:t>2 výtisky</a:t>
            </a:r>
            <a:r>
              <a:rPr lang="cs-CZ" dirty="0"/>
              <a:t> práce v kroužkové nebo pevné vazbě na sekretariát katedry</a:t>
            </a:r>
          </a:p>
          <a:p>
            <a:pPr lvl="2"/>
            <a:r>
              <a:rPr lang="cs-CZ" b="1" dirty="0"/>
              <a:t>KPM </a:t>
            </a:r>
            <a:r>
              <a:rPr lang="cs-CZ" dirty="0"/>
              <a:t>– </a:t>
            </a:r>
            <a:r>
              <a:rPr lang="cs-CZ" b="1" u="sng" dirty="0"/>
              <a:t>do 5. 5. 2023</a:t>
            </a:r>
            <a:r>
              <a:rPr lang="cs-CZ" dirty="0"/>
              <a:t> přinést </a:t>
            </a:r>
            <a:r>
              <a:rPr lang="cs-CZ" b="1" dirty="0"/>
              <a:t>2 výtisky</a:t>
            </a:r>
            <a:r>
              <a:rPr lang="cs-CZ" dirty="0"/>
              <a:t> práce v kroužkové nebo pevné vazbě na sekretariát katedry</a:t>
            </a:r>
          </a:p>
          <a:p>
            <a:pPr lvl="2"/>
            <a:r>
              <a:rPr lang="cs-CZ" dirty="0"/>
              <a:t>Výtisky budou studentům po vykonání státní závěrečné zkoušky vráceny;</a:t>
            </a:r>
          </a:p>
          <a:p>
            <a:pPr lvl="2"/>
            <a:r>
              <a:rPr lang="cs-CZ" dirty="0"/>
              <a:t>Práce by měla být tištěna </a:t>
            </a:r>
            <a:r>
              <a:rPr lang="cs-CZ" dirty="0">
                <a:solidFill>
                  <a:schemeClr val="accent2"/>
                </a:solidFill>
              </a:rPr>
              <a:t>oboustranně</a:t>
            </a:r>
            <a:r>
              <a:rPr lang="cs-CZ" dirty="0"/>
              <a:t> a barevné zpracování desek je libovolné.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30152BB-F8FA-479E-822A-1F8B60969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Kvalifikační práce – forma, struktura</a:t>
            </a:r>
          </a:p>
        </p:txBody>
      </p:sp>
    </p:spTree>
    <p:extLst>
      <p:ext uri="{BB962C8B-B14F-4D97-AF65-F5344CB8AC3E}">
        <p14:creationId xmlns:p14="http://schemas.microsoft.com/office/powerpoint/2010/main" val="4094109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56CD3E28-1167-473E-971C-14EA2E4FF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Tištěná verze slouží pouze pro potřeby státní zkoušky</a:t>
            </a:r>
          </a:p>
          <a:p>
            <a:r>
              <a:rPr lang="cs-CZ" dirty="0"/>
              <a:t>Oba výtisky (resp. jeden) Vám budou vráceny</a:t>
            </a:r>
          </a:p>
          <a:p>
            <a:r>
              <a:rPr lang="cs-CZ" b="1" dirty="0"/>
              <a:t>Už není třeba v této verzi mít kapsu na posudky!</a:t>
            </a:r>
          </a:p>
          <a:p>
            <a:r>
              <a:rPr lang="cs-CZ" dirty="0"/>
              <a:t>Tištěná verze je shodná s elektronickou, takže i zde bude </a:t>
            </a:r>
            <a:br>
              <a:rPr lang="cs-CZ" dirty="0"/>
            </a:br>
            <a:r>
              <a:rPr lang="cs-CZ" dirty="0"/>
              <a:t>v.r. v Prohlášení – </a:t>
            </a:r>
            <a:r>
              <a:rPr lang="cs-CZ" b="1" dirty="0"/>
              <a:t>prostě vytisknete a „svážete“ odevzdanou elektronickou verzi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Zadání práce</a:t>
            </a:r>
          </a:p>
          <a:p>
            <a:pPr lvl="1"/>
            <a:r>
              <a:rPr lang="cs-CZ" dirty="0"/>
              <a:t>Nevkládá se v žádné verzi, v šabloně je upraveno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B8AC052-3619-4B6F-AF87-4518F9F3A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Kvalifikační práce – </a:t>
            </a:r>
            <a:r>
              <a:rPr lang="cs-CZ" b="1" dirty="0"/>
              <a:t>tištěná verze</a:t>
            </a:r>
          </a:p>
        </p:txBody>
      </p:sp>
    </p:spTree>
    <p:extLst>
      <p:ext uri="{BB962C8B-B14F-4D97-AF65-F5344CB8AC3E}">
        <p14:creationId xmlns:p14="http://schemas.microsoft.com/office/powerpoint/2010/main" val="1813268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79B67C11-B0AB-42FC-909D-60C098E87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" y="1620000"/>
            <a:ext cx="10079824" cy="50400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cs-CZ" b="1" dirty="0">
                <a:solidFill>
                  <a:schemeClr val="accent2"/>
                </a:solidFill>
              </a:rPr>
              <a:t>Do elektronické verze práce se nevkládá zadání. </a:t>
            </a:r>
            <a:endParaRPr lang="cs-CZ" dirty="0"/>
          </a:p>
          <a:p>
            <a:pPr lvl="0"/>
            <a:endParaRPr lang="cs-CZ" dirty="0"/>
          </a:p>
          <a:p>
            <a:pPr lvl="0"/>
            <a:r>
              <a:rPr lang="cs-CZ" dirty="0"/>
              <a:t>V Čestném prohlášení bude místo podpisu uvedeno „</a:t>
            </a:r>
            <a:r>
              <a:rPr lang="cs-CZ" i="1" dirty="0"/>
              <a:t>v. r. Jméno a příjmení autora/autorky</a:t>
            </a:r>
            <a:r>
              <a:rPr lang="cs-CZ" dirty="0"/>
              <a:t>“ </a:t>
            </a:r>
            <a:br>
              <a:rPr lang="cs-CZ" dirty="0"/>
            </a:br>
            <a:r>
              <a:rPr lang="cs-CZ" dirty="0"/>
              <a:t>(v. r. = vlastní rukou). Toto nahradí podpis autora/autorky.</a:t>
            </a:r>
          </a:p>
          <a:p>
            <a:pPr lvl="0"/>
            <a:endParaRPr lang="cs-CZ" dirty="0"/>
          </a:p>
          <a:p>
            <a:pPr marL="0" indent="0">
              <a:buNone/>
            </a:pPr>
            <a:r>
              <a:rPr lang="cs-CZ" dirty="0"/>
              <a:t>Plzeň/Cheb dne ...		</a:t>
            </a:r>
            <a:r>
              <a:rPr lang="cs-CZ" i="1" dirty="0"/>
              <a:t>v. r. Jméno a příjmení autora/autorky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/>
              <a:t>&lt;odstup&gt;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b="1" dirty="0"/>
              <a:t>Zásady pro vypracování práce</a:t>
            </a:r>
            <a:r>
              <a:rPr lang="cs-CZ" dirty="0"/>
              <a:t> </a:t>
            </a:r>
          </a:p>
          <a:p>
            <a:pPr marL="817200" lvl="1" indent="-457200">
              <a:buFont typeface="+mj-lt"/>
              <a:buAutoNum type="arabicPeriod"/>
            </a:pPr>
            <a:r>
              <a:rPr lang="cs-CZ" dirty="0"/>
              <a:t>Zásada</a:t>
            </a:r>
          </a:p>
          <a:p>
            <a:pPr marL="817200" lvl="1" indent="-457200">
              <a:buFont typeface="+mj-lt"/>
              <a:buAutoNum type="arabicPeriod"/>
            </a:pPr>
            <a:r>
              <a:rPr lang="cs-CZ" dirty="0"/>
              <a:t>Zásada</a:t>
            </a:r>
          </a:p>
          <a:p>
            <a:pPr marL="817200" lvl="1" indent="-457200">
              <a:buFont typeface="+mj-lt"/>
              <a:buAutoNum type="arabicPeriod"/>
            </a:pPr>
            <a:r>
              <a:rPr lang="cs-CZ" dirty="0"/>
              <a:t>Zásada</a:t>
            </a:r>
          </a:p>
          <a:p>
            <a:pPr marL="817200" lvl="1" indent="-457200">
              <a:buFont typeface="+mj-lt"/>
              <a:buAutoNum type="arabicPeriod"/>
            </a:pPr>
            <a:r>
              <a:rPr lang="cs-CZ" dirty="0"/>
              <a:t>Zásada</a:t>
            </a:r>
          </a:p>
          <a:p>
            <a:pPr marL="0" lvl="0" indent="0">
              <a:buNone/>
            </a:pPr>
            <a:r>
              <a:rPr lang="cs-CZ" dirty="0"/>
              <a:t>…</a:t>
            </a:r>
          </a:p>
          <a:p>
            <a:pPr marL="0" indent="0">
              <a:buNone/>
            </a:pPr>
            <a:r>
              <a:rPr lang="cs-CZ" i="1" dirty="0"/>
              <a:t>Kopie zásad z Portálu ZČU, neuvádět literaturu. Do práce nevkládat zadání práce.</a:t>
            </a:r>
          </a:p>
          <a:p>
            <a:pPr marL="0" indent="0">
              <a:buNone/>
            </a:pPr>
            <a:endParaRPr lang="cs-CZ" dirty="0"/>
          </a:p>
          <a:p>
            <a:pPr lvl="0"/>
            <a:endParaRPr lang="cs-CZ" dirty="0"/>
          </a:p>
          <a:p>
            <a:pPr lvl="0"/>
            <a:endParaRPr lang="cs-CZ" dirty="0"/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30152BB-F8FA-479E-822A-1F8B60969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Kvalifikační práce – struktura</a:t>
            </a:r>
          </a:p>
        </p:txBody>
      </p:sp>
    </p:spTree>
    <p:extLst>
      <p:ext uri="{BB962C8B-B14F-4D97-AF65-F5344CB8AC3E}">
        <p14:creationId xmlns:p14="http://schemas.microsoft.com/office/powerpoint/2010/main" val="40272832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AB968631-DB52-42E0-89C5-B36F80D6F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Viz šablona</a:t>
            </a:r>
          </a:p>
          <a:p>
            <a:endParaRPr lang="cs-CZ" dirty="0"/>
          </a:p>
          <a:p>
            <a:r>
              <a:rPr lang="cs-CZ" dirty="0"/>
              <a:t>Přípustné jsou pro letošní akademický rok citační normy APA 6th (pouze pro práce zadané v AR 2021/2022 a dříve a je-li to nutné) nebo </a:t>
            </a:r>
            <a:r>
              <a:rPr lang="cs-CZ" b="1" dirty="0"/>
              <a:t>APA 7th</a:t>
            </a:r>
            <a:r>
              <a:rPr lang="cs-CZ" dirty="0"/>
              <a:t>, příslušné návody jsou k dispozici na webu FEK v dokumentech pro studenty</a:t>
            </a:r>
          </a:p>
          <a:p>
            <a:pPr lvl="1"/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2ED0D30-DC05-464A-962F-78233D19E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Kvalifikační práce – formální náležitosti</a:t>
            </a:r>
          </a:p>
        </p:txBody>
      </p:sp>
    </p:spTree>
    <p:extLst>
      <p:ext uri="{BB962C8B-B14F-4D97-AF65-F5344CB8AC3E}">
        <p14:creationId xmlns:p14="http://schemas.microsoft.com/office/powerpoint/2010/main" val="8186546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A40FF40B-9FBA-400D-96DB-8B2B694E8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/>
              <a:t>K práci je potřeba přistupovat rozumně, nelogické věci, které jste </a:t>
            </a:r>
            <a:r>
              <a:rPr lang="cs-CZ" dirty="0">
                <a:solidFill>
                  <a:schemeClr val="accent2"/>
                </a:solidFill>
              </a:rPr>
              <a:t>slyšeli</a:t>
            </a:r>
            <a:r>
              <a:rPr lang="cs-CZ" dirty="0"/>
              <a:t>, pravděpodobně budou nelogické.</a:t>
            </a:r>
          </a:p>
          <a:p>
            <a:pPr>
              <a:lnSpc>
                <a:spcPct val="120000"/>
              </a:lnSpc>
            </a:pPr>
            <a:endParaRPr lang="cs-CZ" sz="1900" dirty="0"/>
          </a:p>
          <a:p>
            <a:pPr>
              <a:lnSpc>
                <a:spcPct val="120000"/>
              </a:lnSpc>
            </a:pPr>
            <a:r>
              <a:rPr lang="cs-CZ" dirty="0"/>
              <a:t>Okraje práce jsou o pár milimetrů jinak</a:t>
            </a:r>
          </a:p>
          <a:p>
            <a:pPr>
              <a:lnSpc>
                <a:spcPct val="120000"/>
              </a:lnSpc>
            </a:pPr>
            <a:r>
              <a:rPr lang="cs-CZ" dirty="0"/>
              <a:t>Jaké číslo stránky má mít úvod (pro každého jinak, podle délky obsahu, existence poděkování)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Důležité je, že titulní strana je první počítanou stranou, a pak prostě každý další strana je jedna navíc.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Číslovaní stránky </a:t>
            </a:r>
            <a:r>
              <a:rPr lang="cs-CZ" dirty="0">
                <a:solidFill>
                  <a:schemeClr val="accent2"/>
                </a:solidFill>
              </a:rPr>
              <a:t>zobrazíte poprvé </a:t>
            </a:r>
            <a:r>
              <a:rPr lang="cs-CZ" dirty="0"/>
              <a:t>u obsahu a naposledy v </a:t>
            </a:r>
            <a:r>
              <a:rPr lang="cs-CZ"/>
              <a:t>seznamu příloh.</a:t>
            </a:r>
            <a:endParaRPr lang="cs-CZ" dirty="0"/>
          </a:p>
          <a:p>
            <a:pPr>
              <a:lnSpc>
                <a:spcPct val="120000"/>
              </a:lnSpc>
            </a:pPr>
            <a:r>
              <a:rPr lang="cs-CZ" dirty="0"/>
              <a:t>Nechal(a) jsem tam stránku navíc – to pochopíme a určitě kvůli tomu nebudeme hodnotit práci čtyřkou, pokud si to obsahově nezaslouží.</a:t>
            </a:r>
          </a:p>
          <a:p>
            <a:pPr>
              <a:lnSpc>
                <a:spcPct val="120000"/>
              </a:lnSpc>
            </a:pPr>
            <a:r>
              <a:rPr lang="cs-CZ" dirty="0"/>
              <a:t>Objevil jsem několik chybiček po odevzdání – stane se!</a:t>
            </a:r>
          </a:p>
          <a:p>
            <a:pPr>
              <a:lnSpc>
                <a:spcPct val="120000"/>
              </a:lnSpc>
            </a:pPr>
            <a:endParaRPr lang="cs-CZ" dirty="0"/>
          </a:p>
          <a:p>
            <a:pPr>
              <a:lnSpc>
                <a:spcPct val="120000"/>
              </a:lnSpc>
            </a:pPr>
            <a:r>
              <a:rPr lang="cs-CZ" b="1" dirty="0"/>
              <a:t>Prostě neřešte tečku dvě hodiny s pěti přáteli, když ještě nemáte napsanou práci!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4FB9355-D9F9-495D-A737-26A8F3F28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už příliš řešíte a čím se příliš stresujete</a:t>
            </a:r>
          </a:p>
        </p:txBody>
      </p:sp>
    </p:spTree>
    <p:extLst>
      <p:ext uri="{BB962C8B-B14F-4D97-AF65-F5344CB8AC3E}">
        <p14:creationId xmlns:p14="http://schemas.microsoft.com/office/powerpoint/2010/main" val="35945222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45D28F46-7624-476E-8F20-10EAC7472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Správná forma je důležitá, ale bez kvalitního obsahu bezcenná!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01047D8-D2E8-4E3B-89F6-8648D0A94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6261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9B7C8E42-A5E2-4A64-AA38-A39FCF87E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Nesprávné uvedení zdrojů (myšleno neodkazování na zdroje </a:t>
            </a:r>
            <a:br>
              <a:rPr lang="cs-CZ" dirty="0"/>
            </a:br>
            <a:r>
              <a:rPr lang="cs-CZ" dirty="0"/>
              <a:t>v textu; chybějící zdroj; chybějící klíčové údaje u zdrojů – autor, jméno, rok a místo vydání, odkaz na www) =&gt; může vést ke snížení hodnocení práce</a:t>
            </a:r>
          </a:p>
          <a:p>
            <a:pPr lvl="1"/>
            <a:r>
              <a:rPr lang="cs-CZ" sz="2000" dirty="0"/>
              <a:t>Chybějící tečka, či záměna čárky za tečku je sice chybou, ale formálního charakteru, pokud vůbec, tak bude mít na hodnocení práce malý vliv</a:t>
            </a:r>
          </a:p>
          <a:p>
            <a:r>
              <a:rPr lang="cs-CZ" dirty="0"/>
              <a:t>Kopírování zdrojů bez odkazu na původní soubor =&gt; plagiátorství =&gt; možnost disciplinární komise</a:t>
            </a:r>
          </a:p>
          <a:p>
            <a:pPr lvl="1"/>
            <a:r>
              <a:rPr lang="cs-CZ" sz="2000" dirty="0"/>
              <a:t>Kolik procent shody je možné mít při kontrole plagiátorství – není určeno, práce může být plagiát i s 0 %, ale nemusí být s 10 % (pokud je řádně citováno)</a:t>
            </a:r>
          </a:p>
          <a:p>
            <a:pPr lvl="1"/>
            <a:r>
              <a:rPr lang="cs-CZ" sz="2000" dirty="0"/>
              <a:t>Pokud jste text opravdu psali sami a řádně označili zdroje a přímé citace, bude na 99 % z tohoto pohledu vše v pořádku.</a:t>
            </a:r>
          </a:p>
          <a:p>
            <a:r>
              <a:rPr lang="cs-CZ" dirty="0"/>
              <a:t>Zpracování práce někým/něčím jiným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EE4148A-89A9-4DB4-8D17-60A14D55D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naopak problém je a vždy bude</a:t>
            </a:r>
          </a:p>
        </p:txBody>
      </p:sp>
    </p:spTree>
    <p:extLst>
      <p:ext uri="{BB962C8B-B14F-4D97-AF65-F5344CB8AC3E}">
        <p14:creationId xmlns:p14="http://schemas.microsoft.com/office/powerpoint/2010/main" val="873770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Odevzdání přihlášky ke státní zkoušce 	</a:t>
            </a:r>
            <a:r>
              <a:rPr lang="cs-CZ" b="1" dirty="0"/>
              <a:t>24. 4. 2023</a:t>
            </a:r>
          </a:p>
          <a:p>
            <a:pPr lvl="1"/>
            <a:r>
              <a:rPr lang="cs-CZ" sz="2000" i="1" dirty="0"/>
              <a:t>Zasílá se elektronicky na sekretariát příslušné katedry</a:t>
            </a:r>
          </a:p>
          <a:p>
            <a:r>
              <a:rPr lang="cs-CZ" dirty="0"/>
              <a:t>Odevzdání kvalifikační práce		</a:t>
            </a:r>
            <a:r>
              <a:rPr lang="cs-CZ" b="1" dirty="0"/>
              <a:t>24. 4. 2023</a:t>
            </a:r>
          </a:p>
          <a:p>
            <a:pPr lvl="1"/>
            <a:r>
              <a:rPr lang="cs-CZ" sz="2000" i="1" dirty="0"/>
              <a:t>Po odevzdání nutné odeslání anotace na příslušnou katedru</a:t>
            </a:r>
          </a:p>
          <a:p>
            <a:r>
              <a:rPr lang="cs-CZ" dirty="0"/>
              <a:t>Splnění zápočtů a zkoušek			</a:t>
            </a:r>
            <a:r>
              <a:rPr lang="cs-CZ" b="1" dirty="0"/>
              <a:t>19. 5. 2023</a:t>
            </a:r>
          </a:p>
          <a:p>
            <a:pPr lvl="1"/>
            <a:r>
              <a:rPr lang="cs-CZ" sz="2000" i="1" dirty="0"/>
              <a:t>Po splnění nutný kontakt se studijním oddělením – kontrola splnění všech podmínek studia („uzavření indexu“)</a:t>
            </a:r>
            <a:endParaRPr lang="cs-CZ" sz="1800" i="1" dirty="0"/>
          </a:p>
          <a:p>
            <a:r>
              <a:rPr lang="cs-CZ" dirty="0"/>
              <a:t>Státní závěrečné zkoušky 			</a:t>
            </a:r>
            <a:r>
              <a:rPr lang="cs-CZ" b="1" dirty="0"/>
              <a:t>1. 6. – 15. 6. 2023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Termíny - řádné</a:t>
            </a:r>
          </a:p>
        </p:txBody>
      </p:sp>
    </p:spTree>
    <p:extLst>
      <p:ext uri="{BB962C8B-B14F-4D97-AF65-F5344CB8AC3E}">
        <p14:creationId xmlns:p14="http://schemas.microsoft.com/office/powerpoint/2010/main" val="20884632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9B7C8E42-A5E2-4A64-AA38-A39FCF87E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Malý rozsah použitých zdrojů</a:t>
            </a:r>
          </a:p>
          <a:p>
            <a:r>
              <a:rPr lang="cs-CZ" dirty="0"/>
              <a:t>Příliš mnoho gramatických chyb či dalších chyb jazykových</a:t>
            </a:r>
          </a:p>
          <a:p>
            <a:pPr lvl="1"/>
            <a:r>
              <a:rPr lang="cs-CZ" dirty="0"/>
              <a:t>Chybičku udělá každý, ale ne na každé straně</a:t>
            </a:r>
          </a:p>
          <a:p>
            <a:pPr lvl="1"/>
            <a:r>
              <a:rPr lang="cs-CZ" dirty="0"/>
              <a:t>Práce bude po obhajobě zveřejněno, je to to „jediné“, co už nás po Vás zůstane a bude veřejné – forma ukazuje i na kvalitu fakulty – tedy při obzvláště závažných formálních či jazykových chybách může komise u SZZ usoudit, že práce nebude obhájena</a:t>
            </a:r>
          </a:p>
          <a:p>
            <a:r>
              <a:rPr lang="cs-CZ" dirty="0"/>
              <a:t>Hovorové obraty v práci, málo odborný jazyk</a:t>
            </a:r>
          </a:p>
          <a:p>
            <a:r>
              <a:rPr lang="cs-CZ" dirty="0"/>
              <a:t>A pak samozřejmě – chybějící úvod, chybějící závěr</a:t>
            </a:r>
          </a:p>
          <a:p>
            <a:pPr lvl="1"/>
            <a:r>
              <a:rPr lang="cs-CZ" dirty="0"/>
              <a:t>Ale také chybějící explicitní uvedení </a:t>
            </a:r>
            <a:r>
              <a:rPr lang="cs-CZ" b="1" dirty="0">
                <a:solidFill>
                  <a:schemeClr val="accent2"/>
                </a:solidFill>
              </a:rPr>
              <a:t>cíle práce </a:t>
            </a:r>
            <a:r>
              <a:rPr lang="cs-CZ" dirty="0"/>
              <a:t>=&gt; pak totiž vedoucí ani oponent vlastně nemají co hodnotit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EE4148A-89A9-4DB4-8D17-60A14D55D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naopak problém je a vždy bude</a:t>
            </a:r>
          </a:p>
        </p:txBody>
      </p:sp>
    </p:spTree>
    <p:extLst>
      <p:ext uri="{BB962C8B-B14F-4D97-AF65-F5344CB8AC3E}">
        <p14:creationId xmlns:p14="http://schemas.microsoft.com/office/powerpoint/2010/main" val="7130014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95A6A885-4BAB-4C87-B137-30802748B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Portálu jsou zveřejněny starší práce, včetně posudků, včetně průběhu státnic – tj. můžete si udělat obrázek, jak je hodnoceno</a:t>
            </a:r>
          </a:p>
          <a:p>
            <a:pPr lvl="1"/>
            <a:r>
              <a:rPr lang="cs-CZ" dirty="0"/>
              <a:t>Ale zase nestudujte příliš – je lepší soustředit se na Vaši práci!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F1425B1-184D-414E-8721-477A171AA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doporučujeme</a:t>
            </a:r>
          </a:p>
        </p:txBody>
      </p:sp>
    </p:spTree>
    <p:extLst>
      <p:ext uri="{BB962C8B-B14F-4D97-AF65-F5344CB8AC3E}">
        <p14:creationId xmlns:p14="http://schemas.microsoft.com/office/powerpoint/2010/main" val="35465349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4903B33E-0187-4714-890F-1B2FE8AE7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Zkontrolujte si, že cíl práce napsaný v závěru je stejný jako cíl práce napsaný v úvodu (či v kapitole s definicí cíle)</a:t>
            </a:r>
          </a:p>
          <a:p>
            <a:r>
              <a:rPr lang="cs-CZ" dirty="0"/>
              <a:t>Pokud si nejste jisti, požádejte vhodnou osobu o jazykovou korekturu.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1EF4853-600C-4990-9A95-988B55AE1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doporučujeme</a:t>
            </a:r>
          </a:p>
        </p:txBody>
      </p:sp>
    </p:spTree>
    <p:extLst>
      <p:ext uri="{BB962C8B-B14F-4D97-AF65-F5344CB8AC3E}">
        <p14:creationId xmlns:p14="http://schemas.microsoft.com/office/powerpoint/2010/main" val="21822835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4AEEEC17-E7B2-4412-A721-0F5200BC0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Využívejte metodiku či jiné návody k citování dle </a:t>
            </a:r>
            <a:r>
              <a:rPr lang="cs-CZ" strike="sngStrike" dirty="0"/>
              <a:t>APA 6th </a:t>
            </a:r>
            <a:br>
              <a:rPr lang="cs-CZ" dirty="0"/>
            </a:br>
            <a:r>
              <a:rPr lang="cs-CZ" strike="sngStrike" dirty="0"/>
              <a:t>či</a:t>
            </a:r>
            <a:r>
              <a:rPr lang="cs-CZ" dirty="0"/>
              <a:t> APA 7th</a:t>
            </a:r>
          </a:p>
          <a:p>
            <a:pPr lvl="1"/>
            <a:r>
              <a:rPr lang="cs-CZ" dirty="0"/>
              <a:t>Nezabředněte do přílišných detailů, různé návody k citování i stejné metodiky mohou být mírně odlišné v detailech.</a:t>
            </a:r>
          </a:p>
          <a:p>
            <a:pPr lvl="1"/>
            <a:r>
              <a:rPr lang="cs-CZ" dirty="0"/>
              <a:t>Snažte se udržet stejný styl uvádění zdrojů.</a:t>
            </a:r>
          </a:p>
          <a:p>
            <a:pPr lvl="1"/>
            <a:r>
              <a:rPr lang="cs-CZ" dirty="0"/>
              <a:t>Pozor na různá pravidla uvádění autorů při více autorech jedné publikace (v APA 7th je třeba uvádět širší výčty autorů).</a:t>
            </a:r>
          </a:p>
          <a:p>
            <a:pPr lvl="1"/>
            <a:endParaRPr lang="cs-CZ" dirty="0"/>
          </a:p>
          <a:p>
            <a:r>
              <a:rPr lang="cs-CZ" dirty="0"/>
              <a:t>Ke každé citaci uvedené v seznamu zdrojů napsat odkaz v textu tak, aby podle odkazu bylo možné rychle vyhledat příslušnou citaci v seznamu zdrojů. To znamená, že odkaz musí vždy uvádět to, co je na začátku citace zdroje (zpravidla autor a rok).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0F016A7-2324-418C-910F-78A35BE05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Citace</a:t>
            </a:r>
          </a:p>
        </p:txBody>
      </p:sp>
    </p:spTree>
    <p:extLst>
      <p:ext uri="{BB962C8B-B14F-4D97-AF65-F5344CB8AC3E}">
        <p14:creationId xmlns:p14="http://schemas.microsoft.com/office/powerpoint/2010/main" val="30571014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982C9ADE-0E71-4F28-8490-30A7BD9F8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Toto je možné:</a:t>
            </a:r>
          </a:p>
          <a:p>
            <a:pPr lvl="2"/>
            <a:r>
              <a:rPr lang="cs-CZ" dirty="0"/>
              <a:t>Věta/Odstavec textu. (Tlučhoř, 2021)</a:t>
            </a:r>
          </a:p>
          <a:p>
            <a:pPr lvl="2"/>
            <a:r>
              <a:rPr lang="cs-CZ" dirty="0"/>
              <a:t>Věta/Odstavec textu. (Horák &amp; Benešová, 2018; Malina, 2015; Zoubková &amp; Kalina, 2016) – </a:t>
            </a:r>
            <a:r>
              <a:rPr lang="cs-CZ" i="1" dirty="0"/>
              <a:t>všichni autoři uvádějí podobnou myšlenku</a:t>
            </a:r>
          </a:p>
          <a:p>
            <a:pPr lvl="2"/>
            <a:r>
              <a:rPr lang="cs-CZ" dirty="0"/>
              <a:t>Tlučhoř (2021) tvrdí, že…</a:t>
            </a:r>
          </a:p>
          <a:p>
            <a:endParaRPr lang="cs-CZ" dirty="0"/>
          </a:p>
          <a:p>
            <a:r>
              <a:rPr lang="cs-CZ" dirty="0"/>
              <a:t>Odkaz na zdroj myšlenky je třeba uvést vždy nejpozději na konec odstavce, ze které myšlenka vychází. A případně při změně inspirace.</a:t>
            </a:r>
          </a:p>
          <a:p>
            <a:pPr lvl="1"/>
            <a:r>
              <a:rPr lang="cs-CZ" dirty="0"/>
              <a:t>Není vhodné čerpat např. na jedné celé stránce ze shodného zdroje.</a:t>
            </a:r>
          </a:p>
          <a:p>
            <a:r>
              <a:rPr lang="cs-CZ" dirty="0"/>
              <a:t>Přímý odkaz se uvádí vždy „těsně“ před přímou citací nebo těsně za ní (ale pouze jednou, ne před i za). </a:t>
            </a:r>
          </a:p>
          <a:p>
            <a:pPr lvl="1"/>
            <a:r>
              <a:rPr lang="cs-CZ" dirty="0"/>
              <a:t>Je ok: Kunešová (2020, s. 22) definuje EU „jako seskupení…“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7839794-75EB-440D-BE47-11D4005C1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Odkazy na zdroje</a:t>
            </a:r>
          </a:p>
        </p:txBody>
      </p:sp>
    </p:spTree>
    <p:extLst>
      <p:ext uri="{BB962C8B-B14F-4D97-AF65-F5344CB8AC3E}">
        <p14:creationId xmlns:p14="http://schemas.microsoft.com/office/powerpoint/2010/main" val="27426391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C644EB31-09C9-487A-AD2B-FBB451DA1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Nedělit na dílčí části (tištěné, internetové…)</a:t>
            </a:r>
          </a:p>
          <a:p>
            <a:r>
              <a:rPr lang="cs-CZ" dirty="0"/>
              <a:t>Zdroje seřadit dle abecedy (čtenář najde odkaz v textu </a:t>
            </a:r>
            <a:br>
              <a:rPr lang="cs-CZ" dirty="0"/>
            </a:br>
            <a:r>
              <a:rPr lang="cs-CZ" dirty="0"/>
              <a:t>a v seznamu zdrojů pak podrobnosti zdroje)</a:t>
            </a:r>
          </a:p>
          <a:p>
            <a:pPr lvl="1"/>
            <a:r>
              <a:rPr lang="cs-CZ" dirty="0"/>
              <a:t>Proto v textu odkazujete první části uvedené zdroje (zpravidla autor) + rok vydání</a:t>
            </a:r>
          </a:p>
          <a:p>
            <a:pPr lvl="1"/>
            <a:r>
              <a:rPr lang="cs-CZ" dirty="0"/>
              <a:t>Čtenář zdroj rychle najde</a:t>
            </a:r>
          </a:p>
          <a:p>
            <a:endParaRPr lang="cs-CZ" dirty="0"/>
          </a:p>
          <a:p>
            <a:r>
              <a:rPr lang="cs-CZ" dirty="0"/>
              <a:t>Pokud je v seznamu více zdrojů, které mají stejného autora a rok vydání, tak se za rok vydání píše rozlišovací písmeno (2015a), (2015b), (2015c) apod. Stejné písmeno musí být uvedené u příslušného odkazu v textu, aby čtenář mohl odkaz přiřadit k ke správné citaci v seznamu zdrojů.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F349A55-C32E-4011-B02B-B37D5EBD8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zdrojů</a:t>
            </a:r>
          </a:p>
        </p:txBody>
      </p:sp>
    </p:spTree>
    <p:extLst>
      <p:ext uri="{BB962C8B-B14F-4D97-AF65-F5344CB8AC3E}">
        <p14:creationId xmlns:p14="http://schemas.microsoft.com/office/powerpoint/2010/main" val="33057318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EA9D5C07-25FD-4BF3-AC00-7EFE6EB1C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Uvádějte pouze běžně nepoužívané zkratky</a:t>
            </a:r>
          </a:p>
          <a:p>
            <a:pPr lvl="1"/>
            <a:r>
              <a:rPr lang="cs-CZ" dirty="0"/>
              <a:t>Není třeba uvádět „atd.“, „apod.“ </a:t>
            </a:r>
          </a:p>
          <a:p>
            <a:pPr lvl="1"/>
            <a:r>
              <a:rPr lang="cs-CZ" dirty="0"/>
              <a:t>Ale pokud je tam už máte, nechte je tam.</a:t>
            </a:r>
          </a:p>
          <a:p>
            <a:pPr lvl="1"/>
            <a:r>
              <a:rPr lang="cs-CZ" dirty="0"/>
              <a:t>Pokud si nejste jistí zkratku zařaďte.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V textu je, ale vždy před prvním použití zkratky ji zavést</a:t>
            </a:r>
          </a:p>
          <a:p>
            <a:pPr lvl="2"/>
            <a:r>
              <a:rPr lang="cs-CZ" dirty="0"/>
              <a:t>….Organizace spojených národů (OSN)… </a:t>
            </a:r>
            <a:r>
              <a:rPr lang="cs-CZ" i="1" dirty="0"/>
              <a:t>další věta </a:t>
            </a:r>
            <a:r>
              <a:rPr lang="cs-CZ" dirty="0"/>
              <a:t>Podle OSN…</a:t>
            </a:r>
          </a:p>
          <a:p>
            <a:pPr lvl="2"/>
            <a:r>
              <a:rPr lang="cs-CZ" b="1" dirty="0"/>
              <a:t>u těch zkratek, které takto zavedete, je třeba je uvést v seznamu zkratek</a:t>
            </a:r>
          </a:p>
          <a:p>
            <a:pPr lvl="2"/>
            <a:endParaRPr lang="cs-CZ" dirty="0"/>
          </a:p>
          <a:p>
            <a:pPr lvl="1"/>
            <a:r>
              <a:rPr lang="cs-CZ" dirty="0"/>
              <a:t>Nepoužívejte zkratky v názvech kapitol, pokud to není zcela nezbytné.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32F8A97-3396-460A-8959-7D08B03CB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zkratek</a:t>
            </a:r>
          </a:p>
        </p:txBody>
      </p:sp>
    </p:spTree>
    <p:extLst>
      <p:ext uri="{BB962C8B-B14F-4D97-AF65-F5344CB8AC3E}">
        <p14:creationId xmlns:p14="http://schemas.microsoft.com/office/powerpoint/2010/main" val="9296660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CEC10DA7-BF0B-4A77-84C0-1C42C40D2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stránkách kateder by měl být zveřejněn příslušný formulář.</a:t>
            </a:r>
          </a:p>
          <a:p>
            <a:pPr lvl="1"/>
            <a:r>
              <a:rPr lang="cs-CZ" dirty="0"/>
              <a:t>Je vhodné dopředu konzultovat.</a:t>
            </a:r>
          </a:p>
          <a:p>
            <a:pPr lvl="1"/>
            <a:r>
              <a:rPr lang="cs-CZ" dirty="0"/>
              <a:t>Formulář podává oficiálně vedoucí práce, ale veškerou dokumentaci připravuje student!</a:t>
            </a:r>
          </a:p>
          <a:p>
            <a:r>
              <a:rPr lang="cs-CZ" dirty="0"/>
              <a:t>Řeší směrnice 33R/2017</a:t>
            </a:r>
          </a:p>
          <a:p>
            <a:endParaRPr lang="cs-CZ" dirty="0"/>
          </a:p>
          <a:p>
            <a:r>
              <a:rPr lang="cs-CZ" dirty="0"/>
              <a:t>V žádosti je třeba specifikovat důvod. Je důležité doplnit např. žádostí z podniku, kde je práce zpracovávána.</a:t>
            </a:r>
          </a:p>
          <a:p>
            <a:r>
              <a:rPr lang="cs-CZ" dirty="0"/>
              <a:t>Odložení zveřejnění max. na 3 roky.</a:t>
            </a:r>
          </a:p>
          <a:p>
            <a:endParaRPr lang="cs-CZ" dirty="0"/>
          </a:p>
          <a:p>
            <a:r>
              <a:rPr lang="cs-CZ" dirty="0"/>
              <a:t>Rozhoduje děkanka</a:t>
            </a:r>
          </a:p>
          <a:p>
            <a:r>
              <a:rPr lang="cs-CZ" dirty="0"/>
              <a:t>Pozorně posuzovány důvody na relevantnost žádosti.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DE0BB84-C3AA-4011-9797-774213C21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Nechci zveřejnit práci, co mám dělat?</a:t>
            </a:r>
          </a:p>
        </p:txBody>
      </p:sp>
    </p:spTree>
    <p:extLst>
      <p:ext uri="{BB962C8B-B14F-4D97-AF65-F5344CB8AC3E}">
        <p14:creationId xmlns:p14="http://schemas.microsoft.com/office/powerpoint/2010/main" val="21018812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7145F570-0A92-4101-B796-E4201E14E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Plánovány 27.-29.6.2023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3B6C386-6735-43A6-B035-6C2568F24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Promoce</a:t>
            </a:r>
          </a:p>
        </p:txBody>
      </p:sp>
    </p:spTree>
    <p:extLst>
      <p:ext uri="{BB962C8B-B14F-4D97-AF65-F5344CB8AC3E}">
        <p14:creationId xmlns:p14="http://schemas.microsoft.com/office/powerpoint/2010/main" val="3906866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1637C2B5-5D5D-462F-93DB-560A0CD4D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Bude záviset na Vašem úspěchu v přijímacím řízení (tedy opět na známkách ze SŠ či bc. studia)</a:t>
            </a:r>
          </a:p>
          <a:p>
            <a:r>
              <a:rPr lang="cs-CZ" dirty="0"/>
              <a:t>Pokud budete studovat shodný program musíte ukončit studium ještě před rozhodnutím o přijetí.</a:t>
            </a:r>
          </a:p>
          <a:p>
            <a:r>
              <a:rPr lang="cs-CZ" dirty="0"/>
              <a:t>Obecně platí, že se jedná o nové studium a vše začíná znovu, lze nechat uznat předměty (ne vždy všechny), ale práce či její téma se nepřenáší.</a:t>
            </a:r>
          </a:p>
          <a:p>
            <a:r>
              <a:rPr lang="cs-CZ" dirty="0"/>
              <a:t>Mám nyní zadánu BP/DP</a:t>
            </a:r>
          </a:p>
          <a:p>
            <a:pPr lvl="1"/>
            <a:r>
              <a:rPr lang="cs-CZ" dirty="0"/>
              <a:t>Až opravdu dojde k ukončení studia a opětovnému přijetí informujte vedoucího práce a vedení katedry o situaci s prosbou o zachování tématu i vedoucího i v novém studiu.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201F4E8-4E40-43CB-BFDF-22785B665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Asi budu muset znovu nastoupit?</a:t>
            </a:r>
          </a:p>
        </p:txBody>
      </p:sp>
    </p:spTree>
    <p:extLst>
      <p:ext uri="{BB962C8B-B14F-4D97-AF65-F5344CB8AC3E}">
        <p14:creationId xmlns:p14="http://schemas.microsoft.com/office/powerpoint/2010/main" val="1236815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Odevzdání přihlášky ke státní zkoušce 	</a:t>
            </a:r>
            <a:r>
              <a:rPr lang="cs-CZ" b="1" dirty="0"/>
              <a:t>21. 8. 2023</a:t>
            </a:r>
          </a:p>
          <a:p>
            <a:pPr lvl="1"/>
            <a:r>
              <a:rPr lang="cs-CZ" sz="2000" i="1" dirty="0"/>
              <a:t>Zasílá se elektronicky na sekretariát příslušné katedry</a:t>
            </a:r>
            <a:endParaRPr lang="cs-CZ" sz="2000" b="1" dirty="0"/>
          </a:p>
          <a:p>
            <a:r>
              <a:rPr lang="cs-CZ" dirty="0"/>
              <a:t>Odevzdání kvalifikační práce		</a:t>
            </a:r>
            <a:r>
              <a:rPr lang="cs-CZ" b="1" dirty="0"/>
              <a:t>21. 8. 2023</a:t>
            </a:r>
          </a:p>
          <a:p>
            <a:pPr lvl="1"/>
            <a:r>
              <a:rPr lang="cs-CZ" sz="2000" i="1" dirty="0"/>
              <a:t>Po odevzdání nutné odeslání anotace na příslušnou katedru</a:t>
            </a:r>
          </a:p>
          <a:p>
            <a:r>
              <a:rPr lang="cs-CZ" dirty="0"/>
              <a:t>Splnění zápočtů a zkoušek			</a:t>
            </a:r>
            <a:endParaRPr lang="cs-CZ" b="1" dirty="0"/>
          </a:p>
          <a:p>
            <a:pPr lvl="1"/>
            <a:r>
              <a:rPr lang="cs-CZ" sz="2000" i="1" dirty="0"/>
              <a:t>Po splnění nutný kontakt se studijním oddělením – kontrola splnění všech podmínek studia („uzavření indexu“)</a:t>
            </a:r>
            <a:endParaRPr lang="cs-CZ" sz="1800" i="1" dirty="0"/>
          </a:p>
          <a:p>
            <a:r>
              <a:rPr lang="cs-CZ" dirty="0"/>
              <a:t>Státní závěrečné zkoušky 			</a:t>
            </a:r>
            <a:r>
              <a:rPr lang="cs-CZ" b="1" dirty="0"/>
              <a:t>4. 9. – 11. 9. 2023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Termíny - opravné</a:t>
            </a:r>
          </a:p>
        </p:txBody>
      </p:sp>
    </p:spTree>
    <p:extLst>
      <p:ext uri="{BB962C8B-B14F-4D97-AF65-F5344CB8AC3E}">
        <p14:creationId xmlns:p14="http://schemas.microsoft.com/office/powerpoint/2010/main" val="2313244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1637C2B5-5D5D-462F-93DB-560A0CD4D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" y="1620000"/>
            <a:ext cx="10079824" cy="5229208"/>
          </a:xfrm>
        </p:spPr>
        <p:txBody>
          <a:bodyPr>
            <a:normAutofit fontScale="92500"/>
          </a:bodyPr>
          <a:lstStyle/>
          <a:p>
            <a:r>
              <a:rPr lang="cs-CZ" dirty="0"/>
              <a:t>Nemám zadánu BP/DP</a:t>
            </a:r>
          </a:p>
          <a:p>
            <a:pPr lvl="1"/>
            <a:r>
              <a:rPr lang="cs-CZ" dirty="0"/>
              <a:t>Je možné podat přihlášku k BP/DP již nyní (stále jste studenti a nemůžeme Vám to zakázat, navíc třeba u posledního termínu zkoušky uspějete).</a:t>
            </a:r>
          </a:p>
          <a:p>
            <a:pPr lvl="1"/>
            <a:r>
              <a:rPr lang="cs-CZ" dirty="0"/>
              <a:t>Až budete mít jistotu, že ukončíte studium a budete přijati požádáte vedení katedry o zachování přihlášky k BP/DP, upraví se Vaše příslušnost ke studijnímu programu a osobní číslo a proces může dále pokračovat.</a:t>
            </a:r>
          </a:p>
          <a:p>
            <a:pPr lvl="1"/>
            <a:endParaRPr lang="cs-CZ" dirty="0"/>
          </a:p>
          <a:p>
            <a:r>
              <a:rPr lang="cs-CZ" dirty="0"/>
              <a:t>V případě, že nemáte zadánu BP/DP a ani to nechcete řešit dopředu, pak po zápisu do studia a vyhodnocení situace (mohu a chci zakončit studium v daném roce) seznámíte vedoucí(ho) katedry se situací a požádáte ho o seznam možných vedoucích prací, se kterými se domluvíte na tématu, vyplníte přihlášku a proces dále pokračuje.</a:t>
            </a:r>
          </a:p>
          <a:p>
            <a:r>
              <a:rPr lang="cs-CZ" dirty="0"/>
              <a:t>Vše je nicméně v gesci vedoucí(ho) příslušné katedry, který může stanovit mírně se odlišující postupy.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201F4E8-4E40-43CB-BFDF-22785B665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Asi budu muset znovu nastoupit?</a:t>
            </a:r>
          </a:p>
        </p:txBody>
      </p:sp>
    </p:spTree>
    <p:extLst>
      <p:ext uri="{BB962C8B-B14F-4D97-AF65-F5344CB8AC3E}">
        <p14:creationId xmlns:p14="http://schemas.microsoft.com/office/powerpoint/2010/main" val="5585269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4D942361-D9E7-4B4B-B54A-9F66CEA06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Přijdete, zkompletujeme všechny dokumenty (převezmeme si </a:t>
            </a:r>
            <a:r>
              <a:rPr lang="cs-CZ" dirty="0" err="1"/>
              <a:t>flash</a:t>
            </a:r>
            <a:r>
              <a:rPr lang="cs-CZ" dirty="0"/>
              <a:t> disk s prezentací k obhajobě)</a:t>
            </a:r>
          </a:p>
          <a:p>
            <a:r>
              <a:rPr lang="cs-CZ" dirty="0"/>
              <a:t>Vylosujete si otázky/okruhy ke zkoušení</a:t>
            </a:r>
          </a:p>
          <a:p>
            <a:r>
              <a:rPr lang="cs-CZ" dirty="0"/>
              <a:t>Připravíte si odpovědi na odborné otázky (15-30 minut)</a:t>
            </a:r>
          </a:p>
          <a:p>
            <a:r>
              <a:rPr lang="cs-CZ" dirty="0"/>
              <a:t>Předstoupíte k obhajobě BP/DP (10-20 minut)</a:t>
            </a:r>
          </a:p>
          <a:p>
            <a:pPr lvl="1"/>
            <a:r>
              <a:rPr lang="cs-CZ" dirty="0"/>
              <a:t>Nejprve prezentace obsahu práce (5-7 minut, tj. cca. 7 </a:t>
            </a:r>
            <a:r>
              <a:rPr lang="cs-CZ" dirty="0" err="1"/>
              <a:t>slidů</a:t>
            </a:r>
            <a:r>
              <a:rPr lang="cs-CZ" dirty="0"/>
              <a:t>) se zaměřením na cíl práce, postup zpracování, výstupy a doporučení, poté odpovědi na dotazy členů zkušební komise. Doporučuje se připravit si reakce na odpovědi na dotazy v posudcích.</a:t>
            </a:r>
          </a:p>
          <a:p>
            <a:r>
              <a:rPr lang="cs-CZ" dirty="0"/>
              <a:t>Odpovědi na odborné otázky (20-40 minut)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Časové údaje jsou orientační.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1AD9E20-10F4-413C-8EA4-4C1C8E7CA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 státních zkoušek - zjednodušeně</a:t>
            </a:r>
          </a:p>
        </p:txBody>
      </p:sp>
    </p:spTree>
    <p:extLst>
      <p:ext uri="{BB962C8B-B14F-4D97-AF65-F5344CB8AC3E}">
        <p14:creationId xmlns:p14="http://schemas.microsoft.com/office/powerpoint/2010/main" val="2538707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6120000"/>
            <a:ext cx="10080625" cy="1440000"/>
          </a:xfrm>
          <a:prstGeom prst="rect">
            <a:avLst/>
          </a:prstGeom>
        </p:spPr>
        <p:txBody>
          <a:bodyPr vert="horz" lIns="720000" tIns="0" rIns="720000" bIns="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spc="-8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 Tlučhoř </a:t>
            </a:r>
            <a:r>
              <a:rPr lang="cs-CZ" sz="2000" spc="-8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 602 549 615  /  jtluchor@fek.zcu.cz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3960000"/>
            <a:ext cx="10080625" cy="2160000"/>
          </a:xfrm>
        </p:spPr>
        <p:txBody>
          <a:bodyPr vert="horz" lIns="720000" tIns="0" rIns="720000" bIns="0" rtlCol="0" anchor="t" anchorCtr="0">
            <a:noAutofit/>
          </a:bodyPr>
          <a:lstStyle/>
          <a:p>
            <a:pPr algn="ctr"/>
            <a:r>
              <a:rPr lang="cs-CZ" sz="6000" spc="-80" dirty="0">
                <a:solidFill>
                  <a:srgbClr val="EB6E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  <a:endParaRPr lang="cs-CZ" sz="3100" spc="-80" dirty="0">
              <a:solidFill>
                <a:srgbClr val="EB6E0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120000"/>
            <a:ext cx="10080625" cy="10800"/>
          </a:xfrm>
          <a:prstGeom prst="rect">
            <a:avLst/>
          </a:prstGeom>
          <a:noFill/>
          <a:ln cap="rnd">
            <a:solidFill>
              <a:srgbClr val="EB6E08"/>
            </a:solidFill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803" tIns="50402" rIns="100803" bIns="50402" rtlCol="0" anchor="ctr"/>
          <a:lstStyle/>
          <a:p>
            <a:pPr algn="ctr"/>
            <a:endParaRPr lang="cs-CZ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7752" y="431998"/>
            <a:ext cx="3529004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5196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B412BD65-E2D9-4D83-B80F-83B0D7770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 splnění všech zápočtů a zkoušek, získání všech potřebných kreditů se tato část studia uzavře a už se z tohoto pohledu nic nekontroluje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1DE9FE0-C79E-41FB-B473-69BB8E24F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Pokud Vaše studium běží řádně	</a:t>
            </a:r>
          </a:p>
        </p:txBody>
      </p:sp>
    </p:spTree>
    <p:extLst>
      <p:ext uri="{BB962C8B-B14F-4D97-AF65-F5344CB8AC3E}">
        <p14:creationId xmlns:p14="http://schemas.microsoft.com/office/powerpoint/2010/main" val="2648270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40FD3879-47AD-4DBE-8D54-4EF94C89A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Nejpozději 5 dnů po určeném termínu odevzdání kvalifikační práce je nutné zaslat na </a:t>
            </a:r>
            <a:r>
              <a:rPr lang="cs-CZ" b="1" dirty="0">
                <a:solidFill>
                  <a:schemeClr val="accent2"/>
                </a:solidFill>
              </a:rPr>
              <a:t>sekretariát katedry </a:t>
            </a:r>
            <a:r>
              <a:rPr lang="cs-CZ" dirty="0"/>
              <a:t>řádně zdůvodněnou žádost o prodloužení termínu BP/DP.</a:t>
            </a:r>
          </a:p>
          <a:p>
            <a:pPr lvl="1"/>
            <a:r>
              <a:rPr lang="cs-CZ" b="1" dirty="0"/>
              <a:t>Na žádosti musí být důvod + nově navrhovaný termín odevzdání práce</a:t>
            </a:r>
          </a:p>
          <a:p>
            <a:pPr lvl="1"/>
            <a:r>
              <a:rPr lang="cs-CZ" b="1" dirty="0"/>
              <a:t>Jinak následuje ukončení studia!</a:t>
            </a:r>
          </a:p>
          <a:p>
            <a:endParaRPr lang="cs-CZ" sz="1800" dirty="0"/>
          </a:p>
          <a:p>
            <a:r>
              <a:rPr lang="cs-CZ" dirty="0"/>
              <a:t>Na prodloužení termínu není nárok.</a:t>
            </a:r>
          </a:p>
          <a:p>
            <a:r>
              <a:rPr lang="cs-CZ" dirty="0"/>
              <a:t>Nesplnění předmětu, nevhodné téma práce, pracovní vytížení apod. </a:t>
            </a:r>
            <a:r>
              <a:rPr lang="cs-CZ" b="1" dirty="0"/>
              <a:t>nejsou</a:t>
            </a:r>
            <a:r>
              <a:rPr lang="cs-CZ" dirty="0"/>
              <a:t> zcela akceptovatelné důvody </a:t>
            </a:r>
            <a:r>
              <a:rPr lang="cs-CZ" sz="2000" dirty="0"/>
              <a:t>(nevhodné téma bylo možné řešit dříve, BP/DP není podmíněna žádným předmětem)</a:t>
            </a:r>
          </a:p>
          <a:p>
            <a:endParaRPr lang="cs-CZ" sz="1800" b="1" dirty="0"/>
          </a:p>
          <a:p>
            <a:r>
              <a:rPr lang="cs-CZ" b="1" dirty="0"/>
              <a:t>Odevzdat práci lze kdykoli!</a:t>
            </a:r>
            <a:r>
              <a:rPr lang="cs-CZ" dirty="0"/>
              <a:t> (nemusíte čekat na určený termín)</a:t>
            </a:r>
          </a:p>
          <a:p>
            <a:pPr lvl="2"/>
            <a:r>
              <a:rPr lang="cs-CZ" b="1" dirty="0"/>
              <a:t>Při prodlužování termínu doporučujeme intenzivně pracovat na dokončení práce a odevzdat ji např. ještě do konce semestru</a:t>
            </a:r>
            <a:r>
              <a:rPr lang="cs-CZ" dirty="0"/>
              <a:t> (splníte si předměty SBP1,2/DS1,2, DP)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55A9132-DE42-4699-B524-C9117F249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Nezvládnu odevzdat kvalifikační práci</a:t>
            </a:r>
          </a:p>
        </p:txBody>
      </p:sp>
    </p:spTree>
    <p:extLst>
      <p:ext uri="{BB962C8B-B14F-4D97-AF65-F5344CB8AC3E}">
        <p14:creationId xmlns:p14="http://schemas.microsoft.com/office/powerpoint/2010/main" val="3042805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3CF2D06C-3640-4529-ABC3-119769ED93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/>
              <a:t>Studium dále běží </a:t>
            </a:r>
            <a:r>
              <a:rPr lang="cs-CZ" dirty="0">
                <a:solidFill>
                  <a:schemeClr val="accent2"/>
                </a:solidFill>
              </a:rPr>
              <a:t>automaticky</a:t>
            </a:r>
            <a:r>
              <a:rPr lang="cs-CZ" dirty="0"/>
              <a:t> (to je na odevzdání práce nezávislé) až do konání státní zkoušky, je na Vás, jak si ho nastavíte, ale pozor jsou zde různé kontrolní mechanismy.</a:t>
            </a:r>
          </a:p>
          <a:p>
            <a:pPr>
              <a:lnSpc>
                <a:spcPct val="120000"/>
              </a:lnSpc>
            </a:pPr>
            <a:r>
              <a:rPr lang="cs-CZ" b="1" dirty="0"/>
              <a:t>Práci je možné odevzdat kdykoli, doporučujeme na ní intenzivně pracovat </a:t>
            </a:r>
            <a:r>
              <a:rPr lang="cs-CZ" dirty="0"/>
              <a:t>(standardně prodlužujeme termín odevzdání do dalšího řádného termínu odevzdání, tj. duben 2024 – ale je to mezní termín)</a:t>
            </a:r>
            <a:r>
              <a:rPr lang="cs-CZ" b="1" dirty="0"/>
              <a:t> </a:t>
            </a:r>
          </a:p>
          <a:p>
            <a:pPr>
              <a:lnSpc>
                <a:spcPct val="120000"/>
              </a:lnSpc>
            </a:pPr>
            <a:endParaRPr lang="cs-CZ" sz="1100" dirty="0"/>
          </a:p>
          <a:p>
            <a:pPr>
              <a:lnSpc>
                <a:spcPct val="120000"/>
              </a:lnSpc>
            </a:pPr>
            <a:r>
              <a:rPr lang="cs-CZ" dirty="0"/>
              <a:t>Po splnění všech předmětů s kredity ve struktuře určené studijním plánem je možné uzavřít „index“ – kontaktujete studijní oddělení – a čekat na konání státních zkoušek, na které se ale musíte v určených termínech přihlásit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Poté již </a:t>
            </a:r>
            <a:r>
              <a:rPr lang="cs-CZ" b="1" dirty="0"/>
              <a:t>není</a:t>
            </a:r>
            <a:r>
              <a:rPr lang="cs-CZ" dirty="0"/>
              <a:t> kontrolováno dosažení 80 kreditů za 4 po sobě jdoucí semestry apod.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Prodloužení studia může vést problematickým situacím!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Např. podruhé zapsaný předmět SBP1/SBP2 či DS1,2/DP je třeba splnit, jinak bude studium ukončeno.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V době „čekání“ na státní zkoušky je možné přerušit studium při splnění podmínek předpokládaných SZŘ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9F9102E-AF85-4655-8680-3F0539AEE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Požádal jsem o prodloužení termínu odevzdání BP/DP</a:t>
            </a:r>
          </a:p>
        </p:txBody>
      </p:sp>
    </p:spTree>
    <p:extLst>
      <p:ext uri="{BB962C8B-B14F-4D97-AF65-F5344CB8AC3E}">
        <p14:creationId xmlns:p14="http://schemas.microsoft.com/office/powerpoint/2010/main" val="3890393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D85C7F47-BD40-44ED-B259-A62DD4C2A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" y="1619999"/>
            <a:ext cx="10079824" cy="5202831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Mohu změnit vedoucího/téma práce</a:t>
            </a:r>
          </a:p>
          <a:p>
            <a:pPr lvl="1"/>
            <a:r>
              <a:rPr lang="cs-CZ" b="1" dirty="0"/>
              <a:t>Kvalifikační práce je v jednom studiu pouze jedna, takže Vám téma i zásady zůstávají, pokud již bylo zpracováno zadání práce.</a:t>
            </a:r>
          </a:p>
          <a:p>
            <a:pPr lvl="1"/>
            <a:r>
              <a:rPr lang="cs-CZ" dirty="0"/>
              <a:t>Pokud je zadaná, můžete o změnu vedoucího a tématu požádat vedoucí(ho) příslušné katedry – samozřejmostí je řádně odůvodněná žádost</a:t>
            </a:r>
          </a:p>
          <a:p>
            <a:pPr lvl="1"/>
            <a:r>
              <a:rPr lang="cs-CZ" dirty="0"/>
              <a:t>Vedoucí katedry nemusí (a často ani nemůže – např. jiný vedoucí nemusí mít dostatečnou kapacitu pro vedení práce) změnu povolit</a:t>
            </a:r>
          </a:p>
          <a:p>
            <a:pPr lvl="2"/>
            <a:r>
              <a:rPr lang="cs-CZ" dirty="0"/>
              <a:t>Závisí také na odůvodnění</a:t>
            </a:r>
          </a:p>
          <a:p>
            <a:pPr lvl="2"/>
            <a:r>
              <a:rPr lang="cs-CZ" dirty="0"/>
              <a:t>Je logické, že je někdy nutné změnit název práce či její zásady, ale pozor změna tématu i vedoucího vede k nutnosti změnit zadání práce (to podepisuje i paní děkanka, a tím i změnu schvaluje), což je delší proces a realizovat ho např. měsíc před termínem odevzdání práce je považováno za nevhodné (zadání byste totiž měli mít nejpozději 6 měsíců před určeným termínem odevzdání).</a:t>
            </a:r>
          </a:p>
          <a:p>
            <a:pPr lvl="2"/>
            <a:r>
              <a:rPr lang="cs-CZ" dirty="0"/>
              <a:t>Je vhodnější změnu nejdříve prodiskutovat a až poté žádat, součástí žádosti je už vhodné mít nové podklady pro zadání práce (téma, zásady, literatura).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F31DB64-8042-4E00-9E1A-BF785E4E5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Požádal jsem o prodloužení termínu odevzdání BP/DP</a:t>
            </a:r>
          </a:p>
        </p:txBody>
      </p:sp>
    </p:spTree>
    <p:extLst>
      <p:ext uri="{BB962C8B-B14F-4D97-AF65-F5344CB8AC3E}">
        <p14:creationId xmlns:p14="http://schemas.microsoft.com/office/powerpoint/2010/main" val="3515828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8FA34B0F-6E91-47CD-8B44-02B3E1784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Konkrétní den konání státních zkoušek prozatím není známý</a:t>
            </a:r>
          </a:p>
          <a:p>
            <a:r>
              <a:rPr lang="cs-CZ" dirty="0"/>
              <a:t>Plánování proběhne po odevzdání kvalifikačních prací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Možnost konat během opravných státních zkoušek řádný termín je umožňována ve zdůvodněných případech (Erasmus, zdravotní důvody)</a:t>
            </a:r>
          </a:p>
          <a:p>
            <a:pPr lvl="1"/>
            <a:r>
              <a:rPr lang="cs-CZ" dirty="0"/>
              <a:t>Žádost směřovat na vedoucí(ho) katedry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6DD4BBF-6436-4DA3-BAB0-1A1554638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Termíny státní zkoušek</a:t>
            </a:r>
          </a:p>
        </p:txBody>
      </p:sp>
    </p:spTree>
    <p:extLst>
      <p:ext uri="{BB962C8B-B14F-4D97-AF65-F5344CB8AC3E}">
        <p14:creationId xmlns:p14="http://schemas.microsoft.com/office/powerpoint/2010/main" val="2749363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3738C8EB-E296-4107-8605-ABFF08DBD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Student má právo odhlásit se od SZZ nebo její části nejpozději </a:t>
            </a:r>
            <a:r>
              <a:rPr lang="cs-CZ" b="1" dirty="0"/>
              <a:t>tři dny před začátkem zkušebního termínu</a:t>
            </a:r>
            <a:r>
              <a:rPr lang="cs-CZ" dirty="0"/>
              <a:t>. Neodhlásil-li se student včas, může se dodatečně písemně omluvit. Omluva musí být doručena nejpozději do tří pracovních dnů od termínu SZZ a student v ní musí doložit vážný důvod, proč se ke zkoušce nemohl dostavit. O důvodnosti omluvy rozhodne děkan; jeho rozhodnutí je konečné. Děkan může ze závažných důvodů zmeškání lhůty k omluvě prominout.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Státní závěrečná zkouška musí být vždy splněna nejpozději před uplynutím nejdelší možné doby studia.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951D95C-6FB8-4641-83BC-5A57FBF87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Zjistím, že se určeného termínu státní zkoušky nemohu účastnit</a:t>
            </a:r>
          </a:p>
        </p:txBody>
      </p:sp>
    </p:spTree>
    <p:extLst>
      <p:ext uri="{BB962C8B-B14F-4D97-AF65-F5344CB8AC3E}">
        <p14:creationId xmlns:p14="http://schemas.microsoft.com/office/powerpoint/2010/main" val="69414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13501</TotalTime>
  <Words>2770</Words>
  <Application>Microsoft Office PowerPoint</Application>
  <PresentationFormat>Vlastní</PresentationFormat>
  <Paragraphs>215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 Theme</vt:lpstr>
      <vt:lpstr>Kvalifikační práce, státní zkoušky</vt:lpstr>
      <vt:lpstr>Termíny - řádné</vt:lpstr>
      <vt:lpstr>Termíny - opravné</vt:lpstr>
      <vt:lpstr>Pokud Vaše studium běží řádně </vt:lpstr>
      <vt:lpstr>Nezvládnu odevzdat kvalifikační práci</vt:lpstr>
      <vt:lpstr>Požádal jsem o prodloužení termínu odevzdání BP/DP</vt:lpstr>
      <vt:lpstr>Požádal jsem o prodloužení termínu odevzdání BP/DP</vt:lpstr>
      <vt:lpstr>Termíny státní zkoušek</vt:lpstr>
      <vt:lpstr>Zjistím, že se určeného termínu státní zkoušky nemohu účastnit</vt:lpstr>
      <vt:lpstr>Prezentace aplikace PowerPoint</vt:lpstr>
      <vt:lpstr>Průběh státní zkoušek</vt:lpstr>
      <vt:lpstr>Kvalifikační práce – forma, struktura</vt:lpstr>
      <vt:lpstr>Kvalifikační práce – forma, struktura</vt:lpstr>
      <vt:lpstr>Kvalifikační práce – tištěná verze</vt:lpstr>
      <vt:lpstr>Kvalifikační práce – struktura</vt:lpstr>
      <vt:lpstr>Kvalifikační práce – formální náležitosti</vt:lpstr>
      <vt:lpstr>Co už příliš řešíte a čím se příliš stresujete</vt:lpstr>
      <vt:lpstr>Prezentace aplikace PowerPoint</vt:lpstr>
      <vt:lpstr>Co naopak problém je a vždy bude</vt:lpstr>
      <vt:lpstr>Co naopak problém je a vždy bude</vt:lpstr>
      <vt:lpstr>Co doporučujeme</vt:lpstr>
      <vt:lpstr>Co doporučujeme</vt:lpstr>
      <vt:lpstr>Citace</vt:lpstr>
      <vt:lpstr>Odkazy na zdroje</vt:lpstr>
      <vt:lpstr>Seznam zdrojů</vt:lpstr>
      <vt:lpstr>Seznam zkratek</vt:lpstr>
      <vt:lpstr>Nechci zveřejnit práci, co mám dělat?</vt:lpstr>
      <vt:lpstr>Promoce</vt:lpstr>
      <vt:lpstr>Asi budu muset znovu nastoupit?</vt:lpstr>
      <vt:lpstr>Asi budu muset znovu nastoupit?</vt:lpstr>
      <vt:lpstr>Průběh státních zkoušek - zjednodušeně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Ježek Jan</dc:creator>
  <cp:lastModifiedBy>jtluchor</cp:lastModifiedBy>
  <cp:revision>85</cp:revision>
  <dcterms:created xsi:type="dcterms:W3CDTF">2014-06-23T12:27:22Z</dcterms:created>
  <dcterms:modified xsi:type="dcterms:W3CDTF">2023-03-29T06:32:05Z</dcterms:modified>
</cp:coreProperties>
</file>