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454" r:id="rId3"/>
    <p:sldId id="451" r:id="rId4"/>
    <p:sldId id="453" r:id="rId5"/>
    <p:sldId id="452" r:id="rId6"/>
    <p:sldId id="455" r:id="rId7"/>
    <p:sldId id="464" r:id="rId8"/>
    <p:sldId id="463" r:id="rId9"/>
    <p:sldId id="456" r:id="rId10"/>
    <p:sldId id="469" r:id="rId11"/>
    <p:sldId id="474" r:id="rId12"/>
    <p:sldId id="459" r:id="rId13"/>
    <p:sldId id="457" r:id="rId14"/>
    <p:sldId id="458" r:id="rId15"/>
    <p:sldId id="460" r:id="rId16"/>
    <p:sldId id="462" r:id="rId17"/>
  </p:sldIdLst>
  <p:sldSz cx="10080625" cy="7561263"/>
  <p:notesSz cx="6819900" cy="9918700"/>
  <p:defaultTextStyle>
    <a:defPPr>
      <a:defRPr lang="cs-CZ"/>
    </a:defPPr>
    <a:lvl1pPr marL="0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54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1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866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2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776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73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687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64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Tlučhoř" initials="JT" lastIdx="1" clrIdx="0">
    <p:extLst>
      <p:ext uri="{19B8F6BF-5375-455C-9EA6-DF929625EA0E}">
        <p15:presenceInfo xmlns:p15="http://schemas.microsoft.com/office/powerpoint/2012/main" userId="41eff7e83b7b1a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08"/>
    <a:srgbClr val="0057A2"/>
    <a:srgbClr val="940084"/>
    <a:srgbClr val="006B65"/>
    <a:srgbClr val="3889BA"/>
    <a:srgbClr val="600128"/>
    <a:srgbClr val="8FBE22"/>
    <a:srgbClr val="00B6D7"/>
    <a:srgbClr val="074391"/>
    <a:srgbClr val="E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66" y="62"/>
      </p:cViewPr>
      <p:guideLst>
        <p:guide orient="horz" pos="2382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63034" y="0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D48248BC-8803-4E58-9459-89477C0D9646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1045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63034" y="9421045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BCF98D45-A175-472D-97B5-10544CE7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6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6033" cy="49649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62276" y="2"/>
            <a:ext cx="2956033" cy="49649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1B679D49-2452-4104-B3DA-34396B67BD56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676" y="4711107"/>
            <a:ext cx="5456557" cy="4463653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0626"/>
            <a:ext cx="2956033" cy="496489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62276" y="9420626"/>
            <a:ext cx="2956033" cy="496489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7EB19265-B703-4B62-99F8-886198539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01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19265-B703-4B62-99F8-8861985397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6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19265-B703-4B62-99F8-8861985397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2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92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2" y="1620000"/>
            <a:ext cx="10079824" cy="5040000"/>
          </a:xfrm>
        </p:spPr>
        <p:txBody>
          <a:bodyPr lIns="503938" tIns="0" rIns="503938" bIns="0"/>
          <a:lstStyle>
            <a:lvl1pPr marL="359956" indent="-359956">
              <a:buFontTx/>
              <a:buBlip>
                <a:blip r:embed="rId2"/>
              </a:buBlip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9911" indent="-359956">
              <a:buFontTx/>
              <a:buBlip>
                <a:blip r:embed="rId2"/>
              </a:buBlip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867" indent="-359956">
              <a:buFontTx/>
              <a:buBlip>
                <a:blip r:embed="rId2"/>
              </a:buBlip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842" indent="-251978">
              <a:buFontTx/>
              <a:buBlip>
                <a:blip r:embed="rId3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7799" indent="-251978">
              <a:buFontTx/>
              <a:buBlip>
                <a:blip r:embed="rId3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Body prezentace</a:t>
            </a:r>
            <a:endParaRPr lang="en-US" dirty="0"/>
          </a:p>
          <a:p>
            <a:pPr lvl="1"/>
            <a:r>
              <a:rPr lang="cs-CZ" dirty="0"/>
              <a:t>Bod</a:t>
            </a:r>
            <a:endParaRPr lang="en-US" dirty="0"/>
          </a:p>
          <a:p>
            <a:pPr lvl="2"/>
            <a:r>
              <a:rPr lang="cs-CZ" dirty="0"/>
              <a:t>Bod</a:t>
            </a:r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0" y="1080000"/>
            <a:ext cx="10080625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2" y="1"/>
            <a:ext cx="10079824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txBody>
          <a:bodyPr vert="horz" wrap="square" lIns="431947" tIns="0" rIns="431947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8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16" y="6876789"/>
            <a:ext cx="30239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4001" y="6876789"/>
            <a:ext cx="30239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" y="2"/>
            <a:ext cx="10079824" cy="1080000"/>
          </a:xfrm>
        </p:spPr>
        <p:txBody>
          <a:bodyPr lIns="431947" tIns="0" rIns="431947" bIns="0"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Titulek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570"/>
            <a:ext cx="8694539" cy="1461495"/>
          </a:xfrm>
          <a:prstGeom prst="rect">
            <a:avLst/>
          </a:prstGeom>
        </p:spPr>
        <p:txBody>
          <a:bodyPr vert="horz" lIns="100790" tIns="50396" rIns="100790" bIns="5039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836"/>
            <a:ext cx="8694539" cy="4797552"/>
          </a:xfrm>
          <a:prstGeom prst="rect">
            <a:avLst/>
          </a:prstGeom>
        </p:spPr>
        <p:txBody>
          <a:bodyPr vert="horz" lIns="100790" tIns="50396" rIns="100790" bIns="503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4" y="7008173"/>
            <a:ext cx="2268141" cy="402567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21A8-ED0D-4D33-B3B0-ADA01DE1430B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8173"/>
            <a:ext cx="3402211" cy="402567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8173"/>
            <a:ext cx="2268141" cy="402567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EB02-BEEA-4AEA-8B7E-F8311C222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4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7911" rtl="0" eaLnBrk="1" latinLnBrk="0" hangingPunct="1">
        <a:lnSpc>
          <a:spcPct val="90000"/>
        </a:lnSpc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78" indent="-251978" algn="l" defTabSz="1007911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5933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88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42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799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53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09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664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619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54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1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866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2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776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73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687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64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tluchor@fek.zc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ix.zcu.cz/moodle/course/view.php?id=3081" TargetMode="External"/><Relationship Id="rId2" Type="http://schemas.openxmlformats.org/officeDocument/2006/relationships/hyperlink" Target="https://fek.zcu.cz/studenti.php?zobraz=dokumen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zcu.cz/" TargetMode="External"/><Relationship Id="rId2" Type="http://schemas.openxmlformats.org/officeDocument/2006/relationships/hyperlink" Target="https://support.zcu.cz/index.php/Nastaven%C3%AD_elektronick%C3%A9_po%C5%A1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cu.cz/index.php/VP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tluchor@fek.zc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zcu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zcu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zcu.cz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ek.zcu.cz/studenti.php?zobraz=dokumen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5" y="6130801"/>
            <a:ext cx="10080000" cy="1440001"/>
          </a:xfrm>
          <a:prstGeom prst="rect">
            <a:avLst/>
          </a:prstGeom>
          <a:noFill/>
          <a:effectLst/>
        </p:spPr>
        <p:txBody>
          <a:bodyPr vert="horz" lIns="719911" tIns="0" rIns="719911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Jan Tlučhoř, Ph.D. – 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jtluchor@fek.zcu.cz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i="1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30980"/>
            <a:ext cx="10080625" cy="2669019"/>
          </a:xfrm>
          <a:effectLst/>
        </p:spPr>
        <p:txBody>
          <a:bodyPr vert="horz" lIns="719911" tIns="0" rIns="719911" bIns="0" rtlCol="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 pro přípravu podkladu pro zadání kvalifikační (bakalářské nebo diplomové) práce</a:t>
            </a:r>
            <a:br>
              <a:rPr lang="cs-CZ" sz="4400" b="1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spc="-8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1"/>
          </a:xfrm>
          <a:prstGeom prst="rect">
            <a:avLst/>
          </a:prstGeom>
          <a:solidFill>
            <a:schemeClr val="bg1"/>
          </a:solidFill>
          <a:ln cap="rnd">
            <a:solidFill>
              <a:srgbClr val="EB6E08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/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679999"/>
            <a:ext cx="10080625" cy="1440001"/>
          </a:xfrm>
          <a:prstGeom prst="rect">
            <a:avLst/>
          </a:prstGeom>
        </p:spPr>
        <p:txBody>
          <a:bodyPr vert="horz" lIns="719911" tIns="0" rIns="719911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106"/>
            <a:ext cx="4150325" cy="21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3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D3FC78E-EB3C-49C7-94D9-F2A0C40280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080" y="1239520"/>
          <a:ext cx="9337040" cy="5648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2138">
                  <a:extLst>
                    <a:ext uri="{9D8B030D-6E8A-4147-A177-3AD203B41FA5}">
                      <a16:colId xmlns:a16="http://schemas.microsoft.com/office/drawing/2014/main" val="4084629302"/>
                    </a:ext>
                  </a:extLst>
                </a:gridCol>
                <a:gridCol w="2863940">
                  <a:extLst>
                    <a:ext uri="{9D8B030D-6E8A-4147-A177-3AD203B41FA5}">
                      <a16:colId xmlns:a16="http://schemas.microsoft.com/office/drawing/2014/main" val="2290038643"/>
                    </a:ext>
                  </a:extLst>
                </a:gridCol>
                <a:gridCol w="2560962">
                  <a:extLst>
                    <a:ext uri="{9D8B030D-6E8A-4147-A177-3AD203B41FA5}">
                      <a16:colId xmlns:a16="http://schemas.microsoft.com/office/drawing/2014/main" val="3395667610"/>
                    </a:ext>
                  </a:extLst>
                </a:gridCol>
              </a:tblGrid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Studijní program/obor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Stupeň studia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Garantující katedra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2097925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Ekonomická a regionální geografie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effectLst/>
                        </a:rPr>
                        <a:t>KGE</a:t>
                      </a:r>
                      <a:endParaRPr lang="cs-CZ" sz="1400" kern="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6365629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Informační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KEM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2284150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Marketingové řízení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KMO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508237"/>
                  </a:ext>
                </a:extLst>
              </a:tr>
              <a:tr h="8401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Podniková ekonomika a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1400" kern="5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880206"/>
                  </a:ext>
                </a:extLst>
              </a:tr>
              <a:tr h="69525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Projektové řízení/Systémy projektového řízení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7031981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Ekonomická a regionální geografie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KGE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668065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Informační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KEM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080719"/>
                  </a:ext>
                </a:extLst>
              </a:tr>
              <a:tr h="133257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Podniková ekonomika a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1400" kern="5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KMO</a:t>
                      </a:r>
                      <a:endParaRPr lang="cs-CZ" sz="1400" kern="5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4354"/>
                  </a:ext>
                </a:extLst>
              </a:tr>
              <a:tr h="69525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Projektové a procesní řízení/ Systémy projektového řízení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effectLst/>
                        </a:rPr>
                        <a:t>KPM</a:t>
                      </a:r>
                      <a:endParaRPr lang="cs-CZ" sz="1400" kern="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625293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garantujících kateder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3741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621AC0-F32B-4242-A58C-23A00223E6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3840" y="1300480"/>
          <a:ext cx="9550401" cy="557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467">
                  <a:extLst>
                    <a:ext uri="{9D8B030D-6E8A-4147-A177-3AD203B41FA5}">
                      <a16:colId xmlns:a16="http://schemas.microsoft.com/office/drawing/2014/main" val="3035792919"/>
                    </a:ext>
                  </a:extLst>
                </a:gridCol>
                <a:gridCol w="1403252">
                  <a:extLst>
                    <a:ext uri="{9D8B030D-6E8A-4147-A177-3AD203B41FA5}">
                      <a16:colId xmlns:a16="http://schemas.microsoft.com/office/drawing/2014/main" val="601346728"/>
                    </a:ext>
                  </a:extLst>
                </a:gridCol>
                <a:gridCol w="1658696">
                  <a:extLst>
                    <a:ext uri="{9D8B030D-6E8A-4147-A177-3AD203B41FA5}">
                      <a16:colId xmlns:a16="http://schemas.microsoft.com/office/drawing/2014/main" val="3105688906"/>
                    </a:ext>
                  </a:extLst>
                </a:gridCol>
                <a:gridCol w="2208493">
                  <a:extLst>
                    <a:ext uri="{9D8B030D-6E8A-4147-A177-3AD203B41FA5}">
                      <a16:colId xmlns:a16="http://schemas.microsoft.com/office/drawing/2014/main" val="1165057031"/>
                    </a:ext>
                  </a:extLst>
                </a:gridCol>
                <a:gridCol w="2208493">
                  <a:extLst>
                    <a:ext uri="{9D8B030D-6E8A-4147-A177-3AD203B41FA5}">
                      <a16:colId xmlns:a16="http://schemas.microsoft.com/office/drawing/2014/main" val="682738285"/>
                    </a:ext>
                  </a:extLst>
                </a:gridCol>
              </a:tblGrid>
              <a:tr h="93832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Studijní program/obor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Místo studia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Forma studia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Garantující katedra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Tématická oblast zaměření kvalifikační práce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5417016"/>
                  </a:ext>
                </a:extLst>
              </a:tr>
              <a:tr h="755876">
                <a:tc row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Podniková ekonomika a management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(bakalářský)</a:t>
                      </a:r>
                      <a:endParaRPr lang="cs-CZ" sz="20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Cheb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kombinovaná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prezenční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Management a podnikání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4076002"/>
                  </a:ext>
                </a:extLst>
              </a:tr>
              <a:tr h="625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Plzeň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kombinovaná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Finanční management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1758078"/>
                  </a:ext>
                </a:extLst>
              </a:tr>
              <a:tr h="625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Plzeň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rgbClr val="FF0000"/>
                          </a:solidFill>
                          <a:effectLst/>
                        </a:rPr>
                        <a:t>prezenční</a:t>
                      </a:r>
                      <a:endParaRPr lang="cs-CZ" sz="20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KFU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Finanční management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026210"/>
                  </a:ext>
                </a:extLst>
              </a:tr>
              <a:tr h="625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KPM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rgbClr val="FF0000"/>
                          </a:solidFill>
                          <a:effectLst/>
                        </a:rPr>
                        <a:t>Management a podnikání</a:t>
                      </a:r>
                      <a:endParaRPr lang="cs-CZ" sz="20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5310921"/>
                  </a:ext>
                </a:extLst>
              </a:tr>
              <a:tr h="312776">
                <a:tc gridSpan="5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69852"/>
                  </a:ext>
                </a:extLst>
              </a:tr>
              <a:tr h="312776">
                <a:tc row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Podniková ekonomika a management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(navazující magisterský)</a:t>
                      </a:r>
                      <a:endParaRPr lang="cs-CZ" sz="20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Plzeň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kombinovaná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Finance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717847"/>
                  </a:ext>
                </a:extLst>
              </a:tr>
              <a:tr h="312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Plzeň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prezenční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KFU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Finance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5487992"/>
                  </a:ext>
                </a:extLst>
              </a:tr>
              <a:tr h="312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KMO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Marketing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4145483"/>
                  </a:ext>
                </a:extLst>
              </a:tr>
              <a:tr h="7558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KPM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rgbClr val="FF0000"/>
                          </a:solidFill>
                          <a:effectLst/>
                        </a:rPr>
                        <a:t>Management</a:t>
                      </a:r>
                      <a:endParaRPr lang="cs-CZ" sz="20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180005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7FDCEA13-FD45-46E2-A3BA-2624B9A5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50" dirty="0"/>
              <a:t>Podniková ekonomika a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58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Metodika bude ke stažení na </a:t>
            </a:r>
            <a:r>
              <a:rPr lang="cs-CZ" dirty="0">
                <a:hlinkClick r:id="rId2"/>
              </a:rPr>
              <a:t>https://fek.zcu.cz/studenti.php?zobraz=dokumenty</a:t>
            </a:r>
            <a:endParaRPr lang="cs-CZ" dirty="0"/>
          </a:p>
          <a:p>
            <a:r>
              <a:rPr lang="cs-CZ" dirty="0"/>
              <a:t>Na adrese: </a:t>
            </a:r>
            <a:r>
              <a:rPr lang="cs-CZ" dirty="0">
                <a:hlinkClick r:id="rId3"/>
              </a:rPr>
              <a:t>https://phix.zcu.cz/moodle/course/view.php?id=3081</a:t>
            </a:r>
            <a:r>
              <a:rPr lang="cs-CZ" dirty="0"/>
              <a:t> je pro Vás k dispozici e-</a:t>
            </a:r>
            <a:r>
              <a:rPr lang="cs-CZ" dirty="0" err="1"/>
              <a:t>learningový</a:t>
            </a:r>
            <a:r>
              <a:rPr lang="cs-CZ" dirty="0"/>
              <a:t> kurz </a:t>
            </a:r>
            <a:r>
              <a:rPr lang="cs-CZ" i="1" dirty="0"/>
              <a:t>Kvalifikační práce FEK ZČU.</a:t>
            </a:r>
          </a:p>
          <a:p>
            <a:endParaRPr lang="cs-CZ" i="1" dirty="0"/>
          </a:p>
          <a:p>
            <a:r>
              <a:rPr lang="cs-CZ" b="1" dirty="0"/>
              <a:t>Oba zdroje Vás provedou celou problematikou zpracování kvalifikační práce a její obhajoby. </a:t>
            </a:r>
          </a:p>
          <a:p>
            <a:r>
              <a:rPr lang="cs-CZ" b="1" dirty="0"/>
              <a:t>Věnujte čas jejich prostudování!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Metodika k vypracování kvalifikační práce </a:t>
            </a:r>
            <a:br>
              <a:rPr lang="cs-CZ" b="1" dirty="0"/>
            </a:br>
            <a:r>
              <a:rPr lang="cs-CZ" b="1" dirty="0"/>
              <a:t>a e-</a:t>
            </a:r>
            <a:r>
              <a:rPr lang="cs-CZ" b="1" dirty="0" err="1"/>
              <a:t>learningový</a:t>
            </a:r>
            <a:r>
              <a:rPr lang="cs-CZ" b="1" dirty="0"/>
              <a:t> kurz</a:t>
            </a:r>
          </a:p>
        </p:txBody>
      </p:sp>
    </p:spTree>
    <p:extLst>
      <p:ext uri="{BB962C8B-B14F-4D97-AF65-F5344CB8AC3E}">
        <p14:creationId xmlns:p14="http://schemas.microsoft.com/office/powerpoint/2010/main" val="239885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b="1" dirty="0"/>
              <a:t>Na webu: </a:t>
            </a:r>
            <a:r>
              <a:rPr lang="cs-CZ" sz="1400" b="1" dirty="0">
                <a:hlinkClick r:id="rId2"/>
              </a:rPr>
              <a:t>https://support.zcu.cz/index.php/Nastaven%C3%AD_elektronick%C3%A9_po%C5%A1ty</a:t>
            </a:r>
            <a:r>
              <a:rPr lang="cs-CZ" sz="1400" b="1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najdete návod pro případné přesměrování elektronické pošty.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Na e-maily odpovídejte ze studentského e-mailu!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Studentský e-mail je oficiální komunikační kanál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53032" y="6660000"/>
            <a:ext cx="377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hlinkClick r:id="rId3"/>
              </a:rPr>
              <a:t>https://webmail.zcu.cz</a:t>
            </a:r>
            <a:r>
              <a:rPr lang="cs-CZ" sz="2800" b="1" dirty="0"/>
              <a:t>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8D4AAB-1409-4D46-8FE5-C982879463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82540"/>
            <a:ext cx="10080625" cy="333216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B0E42F12-B2B4-4309-B2DD-86ED83E4CB21}"/>
              </a:ext>
            </a:extLst>
          </p:cNvPr>
          <p:cNvCxnSpPr>
            <a:cxnSpLocks/>
          </p:cNvCxnSpPr>
          <p:nvPr/>
        </p:nvCxnSpPr>
        <p:spPr>
          <a:xfrm flipH="1">
            <a:off x="3456123" y="5506466"/>
            <a:ext cx="16759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97038CAC-5BF3-4376-8669-3EADC929FA37}"/>
              </a:ext>
            </a:extLst>
          </p:cNvPr>
          <p:cNvSpPr/>
          <p:nvPr/>
        </p:nvSpPr>
        <p:spPr>
          <a:xfrm>
            <a:off x="-107832" y="5715243"/>
            <a:ext cx="2136540" cy="638518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4966A2A-B8AB-4E76-A3FC-0C4801B82200}"/>
              </a:ext>
            </a:extLst>
          </p:cNvPr>
          <p:cNvSpPr/>
          <p:nvPr/>
        </p:nvSpPr>
        <p:spPr>
          <a:xfrm>
            <a:off x="8826285" y="4140000"/>
            <a:ext cx="1170122" cy="638518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47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Portál ZČU – upozornění na aktivitu</a:t>
            </a:r>
          </a:p>
        </p:txBody>
      </p:sp>
      <p:pic>
        <p:nvPicPr>
          <p:cNvPr id="11" name="Obrázek 10"/>
          <p:cNvPicPr/>
          <p:nvPr/>
        </p:nvPicPr>
        <p:blipFill rotWithShape="1">
          <a:blip r:embed="rId2"/>
          <a:srcRect t="3406"/>
          <a:stretch/>
        </p:blipFill>
        <p:spPr>
          <a:xfrm>
            <a:off x="402" y="1080002"/>
            <a:ext cx="10080223" cy="4392891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2130457" y="2756561"/>
            <a:ext cx="1800519" cy="391992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677972" y="1976983"/>
            <a:ext cx="3318234" cy="1830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777314" y="1918114"/>
            <a:ext cx="994926" cy="351585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996206" y="3619893"/>
            <a:ext cx="4976470" cy="2246769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Nastavte si odesílání upozornění na aktivitu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 Portálu ZČU dle své preference.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Dostanete maximálně jednou denně e-mail na Váš studentský e-mail o aktivitě v Portálu.</a:t>
            </a:r>
          </a:p>
          <a:p>
            <a:r>
              <a:rPr lang="cs-CZ" b="1" dirty="0">
                <a:solidFill>
                  <a:schemeClr val="tx1"/>
                </a:solidFill>
              </a:rPr>
              <a:t> </a:t>
            </a:r>
          </a:p>
          <a:p>
            <a:r>
              <a:rPr lang="cs-CZ" b="1" dirty="0">
                <a:solidFill>
                  <a:schemeClr val="tx1"/>
                </a:solidFill>
              </a:rPr>
              <a:t>Nemusíte tak průběžně kontrolovat změny!</a:t>
            </a:r>
          </a:p>
        </p:txBody>
      </p:sp>
    </p:spTree>
    <p:extLst>
      <p:ext uri="{BB962C8B-B14F-4D97-AF65-F5344CB8AC3E}">
        <p14:creationId xmlns:p14="http://schemas.microsoft.com/office/powerpoint/2010/main" val="231151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plnohodnotné využívání Elektronických zdrojů v Univerzitní knihovně, ale i dalších funkcí Portálu apod., které jsou dostupné pouze z počítačů v univerzitní síti, si </a:t>
            </a:r>
            <a:r>
              <a:rPr lang="cs-CZ" dirty="0">
                <a:solidFill>
                  <a:srgbClr val="FF0000"/>
                </a:solidFill>
              </a:rPr>
              <a:t>nainstalujte tzv. VPN do svého notebooku </a:t>
            </a:r>
            <a:r>
              <a:rPr lang="cs-CZ" dirty="0"/>
              <a:t>nebo domácího počítače.</a:t>
            </a:r>
          </a:p>
          <a:p>
            <a:r>
              <a:rPr lang="cs-CZ" dirty="0"/>
              <a:t>Jednoduše se pak připojíte přes své Orion heslo do sítě ZČU </a:t>
            </a:r>
            <a:br>
              <a:rPr lang="cs-CZ" dirty="0"/>
            </a:br>
            <a:r>
              <a:rPr lang="cs-CZ" dirty="0"/>
              <a:t>a můžete využívat různé databáze elektronických informačních zdrojů i z prostředí mimo ZČU.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Návod naleznete na: </a:t>
            </a:r>
            <a:r>
              <a:rPr lang="cs-CZ" dirty="0">
                <a:hlinkClick r:id="rId2"/>
              </a:rPr>
              <a:t>https://support.zcu.cz/index.php/VPN</a:t>
            </a:r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VPN – přístup do vnitřní sítě ZČU</a:t>
            </a:r>
          </a:p>
        </p:txBody>
      </p:sp>
    </p:spTree>
    <p:extLst>
      <p:ext uri="{BB962C8B-B14F-4D97-AF65-F5344CB8AC3E}">
        <p14:creationId xmlns:p14="http://schemas.microsoft.com/office/powerpoint/2010/main" val="164620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5" y="6130801"/>
            <a:ext cx="10080000" cy="1440001"/>
          </a:xfrm>
          <a:prstGeom prst="rect">
            <a:avLst/>
          </a:prstGeom>
          <a:noFill/>
          <a:effectLst/>
        </p:spPr>
        <p:txBody>
          <a:bodyPr vert="horz" lIns="719911" tIns="0" rIns="719911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Jan Tlučhoř, Ph.D. – 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jtluchor@fek.zcu.cz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i="1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30980"/>
            <a:ext cx="10080625" cy="2669019"/>
          </a:xfrm>
          <a:effectLst/>
        </p:spPr>
        <p:txBody>
          <a:bodyPr vert="horz" lIns="719911" tIns="0" rIns="719911" bIns="0" rtlCol="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Doufám, že je návod srozumitelný a děkuji Vám za jeho pročtení!</a:t>
            </a:r>
            <a:b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Vám úspěšnou přípravu Podkladu pro zadání kvalifikační práce!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1"/>
          </a:xfrm>
          <a:prstGeom prst="rect">
            <a:avLst/>
          </a:prstGeom>
          <a:solidFill>
            <a:schemeClr val="bg1"/>
          </a:solidFill>
          <a:ln cap="rnd">
            <a:solidFill>
              <a:srgbClr val="EB6E08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/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679999"/>
            <a:ext cx="10080625" cy="1440001"/>
          </a:xfrm>
          <a:prstGeom prst="rect">
            <a:avLst/>
          </a:prstGeom>
        </p:spPr>
        <p:txBody>
          <a:bodyPr vert="horz" lIns="719911" tIns="0" rIns="719911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106"/>
            <a:ext cx="4150325" cy="21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6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pro zpracování zadání práce.</a:t>
            </a:r>
          </a:p>
          <a:p>
            <a:r>
              <a:rPr lang="cs-CZ" dirty="0"/>
              <a:t>Jsou to klíčové informace o budoucí bakalářské nebo diplomové práci.</a:t>
            </a:r>
          </a:p>
          <a:p>
            <a:r>
              <a:rPr lang="cs-CZ" dirty="0"/>
              <a:t>Je to zásadní dokument pro zpracování práce.</a:t>
            </a:r>
          </a:p>
          <a:p>
            <a:endParaRPr lang="cs-CZ" dirty="0"/>
          </a:p>
          <a:p>
            <a:r>
              <a:rPr lang="cs-CZ" dirty="0"/>
              <a:t>Připravuje ho student ve spolupráci s vedoucím práce.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podklad pro zadání kvalifikační práce? </a:t>
            </a:r>
          </a:p>
        </p:txBody>
      </p:sp>
    </p:spTree>
    <p:extLst>
      <p:ext uri="{BB962C8B-B14F-4D97-AF65-F5344CB8AC3E}">
        <p14:creationId xmlns:p14="http://schemas.microsoft.com/office/powerpoint/2010/main" val="87029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Podklad musí být schválen vedoucím práce nejpozději </a:t>
            </a:r>
            <a:br>
              <a:rPr lang="cs-CZ" dirty="0"/>
            </a:br>
            <a:endParaRPr lang="cs-CZ" dirty="0"/>
          </a:p>
          <a:p>
            <a:pPr marL="0" indent="0" algn="ctr">
              <a:buNone/>
            </a:pPr>
            <a:r>
              <a:rPr lang="cs-CZ" b="1" dirty="0"/>
              <a:t>30. září 2024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i="1" dirty="0"/>
              <a:t>Lepší je to ale zrealizovat dříve.</a:t>
            </a:r>
          </a:p>
          <a:p>
            <a:pPr marL="0" indent="0" algn="ctr">
              <a:buNone/>
            </a:pPr>
            <a:r>
              <a:rPr lang="cs-CZ" i="1" dirty="0"/>
              <a:t>Věnujte pozornost pokynům Vašeho vedoucího práce, </a:t>
            </a:r>
            <a:br>
              <a:rPr lang="cs-CZ" i="1" dirty="0"/>
            </a:br>
            <a:r>
              <a:rPr lang="cs-CZ" i="1" dirty="0"/>
              <a:t>pokud Vám je zaslal.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Mezní termín</a:t>
            </a:r>
          </a:p>
        </p:txBody>
      </p:sp>
    </p:spTree>
    <p:extLst>
      <p:ext uri="{BB962C8B-B14F-4D97-AF65-F5344CB8AC3E}">
        <p14:creationId xmlns:p14="http://schemas.microsoft.com/office/powerpoint/2010/main" val="253330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Student a vedoucí práce se domluví na základních aspektech budoucí kvalifikační práce (přesný název – česky, anglicky, zásady zpracování práce, základní zdroje pro zpracování)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Student</a:t>
            </a:r>
            <a:r>
              <a:rPr lang="cs-CZ" dirty="0"/>
              <a:t> na </a:t>
            </a:r>
            <a:r>
              <a:rPr lang="cs-CZ" i="1" dirty="0"/>
              <a:t>Portálu ZČU (</a:t>
            </a:r>
            <a:r>
              <a:rPr lang="cs-CZ" i="1" dirty="0">
                <a:hlinkClick r:id="rId2"/>
              </a:rPr>
              <a:t>https://portal.zcu.cz</a:t>
            </a:r>
            <a:r>
              <a:rPr lang="cs-CZ" i="1" dirty="0"/>
              <a:t>) -&gt; Moje studium -&gt; Kvalifikační práce -&gt; Vyplnit podklady pro zadání práce (alternativně Témata VŠKP) </a:t>
            </a:r>
            <a:r>
              <a:rPr lang="cs-CZ" dirty="0"/>
              <a:t>zadá nové téma práce, vyplní jeho náležitosti (viz přesný postup na dalších stranách) a předá vedoucímu práce ke schválení.</a:t>
            </a:r>
          </a:p>
          <a:p>
            <a:pPr>
              <a:lnSpc>
                <a:spcPct val="110000"/>
              </a:lnSpc>
            </a:pPr>
            <a:r>
              <a:rPr lang="cs-CZ" dirty="0"/>
              <a:t>Vedoucí práce podklad schválí či zamítne.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Pokud je podklad schválen katedra připravuje zadání kvalifikační práce, které si student následně vyzvedne u sekretářky katedry.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Pokud je podklad zamítnut, student jej upraví dle poznámek vedoucího práce (nezakládá nové téma) a opětovně jej pošle ke schválení. </a:t>
            </a:r>
            <a:r>
              <a:rPr lang="cs-CZ" i="1" dirty="0"/>
              <a:t>Tento postup se opakuje, dokud vedoucí práce podklady neschválí.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Vedoucí práce schválí téma.</a:t>
            </a:r>
          </a:p>
          <a:p>
            <a:pPr>
              <a:lnSpc>
                <a:spcPct val="110000"/>
              </a:lnSpc>
            </a:pPr>
            <a:r>
              <a:rPr lang="cs-CZ" dirty="0"/>
              <a:t>Téma musí být vedoucím práce schváleno nejpozději </a:t>
            </a:r>
            <a:r>
              <a:rPr lang="cs-CZ" b="1" dirty="0"/>
              <a:t>30. září 2024.</a:t>
            </a:r>
          </a:p>
          <a:p>
            <a:pPr marL="359956" lvl="1">
              <a:lnSpc>
                <a:spcPct val="110000"/>
              </a:lnSpc>
              <a:spcBef>
                <a:spcPts val="1102"/>
              </a:spcBef>
            </a:pPr>
            <a:r>
              <a:rPr lang="cs-CZ" sz="2400" dirty="0"/>
              <a:t>Katedra připraví zadání kvalifikační práce, které si student následně vyzvedne </a:t>
            </a:r>
            <a:br>
              <a:rPr lang="cs-CZ" sz="2400" dirty="0"/>
            </a:br>
            <a:r>
              <a:rPr lang="cs-CZ" sz="2400" dirty="0"/>
              <a:t>u sekretářky katedry dle dalších pokynů uvedených na webu katedry.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1313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10080226" cy="586347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300900" y="1067902"/>
            <a:ext cx="3242820" cy="142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408709" y="0"/>
            <a:ext cx="1000813" cy="1549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536569" y="409828"/>
            <a:ext cx="556182" cy="316036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-15498" y="2757409"/>
            <a:ext cx="860812" cy="440554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300900" y="1422040"/>
            <a:ext cx="860812" cy="638518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836351" y="2334616"/>
            <a:ext cx="2214196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Garantující katedra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069581" y="2694199"/>
            <a:ext cx="2042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Zvolte 2024/2025</a:t>
            </a:r>
          </a:p>
        </p:txBody>
      </p:sp>
      <p:cxnSp>
        <p:nvCxnSpPr>
          <p:cNvPr id="13" name="Přímá spojnice se šipkou 12"/>
          <p:cNvCxnSpPr>
            <a:cxnSpLocks/>
          </p:cNvCxnSpPr>
          <p:nvPr/>
        </p:nvCxnSpPr>
        <p:spPr>
          <a:xfrm flipH="1">
            <a:off x="2922310" y="2592785"/>
            <a:ext cx="191404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2627020" y="2790746"/>
            <a:ext cx="446532" cy="65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2627020" y="2953154"/>
            <a:ext cx="449300" cy="49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-75413" y="6154034"/>
            <a:ext cx="1015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hlinkClick r:id="rId3"/>
              </a:rPr>
              <a:t>https://portal.zcu.cz</a:t>
            </a:r>
            <a:r>
              <a:rPr lang="cs-CZ" sz="3200" b="1" dirty="0"/>
              <a:t>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867624" y="3486907"/>
            <a:ext cx="4041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Název tématu odpovídá názvu práce!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867225" y="3091805"/>
            <a:ext cx="2710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Vybrat vedoucího práce.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67624" y="3761914"/>
            <a:ext cx="252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Uvést i anglický název!</a:t>
            </a:r>
          </a:p>
        </p:txBody>
      </p:sp>
    </p:spTree>
    <p:extLst>
      <p:ext uri="{BB962C8B-B14F-4D97-AF65-F5344CB8AC3E}">
        <p14:creationId xmlns:p14="http://schemas.microsoft.com/office/powerpoint/2010/main" val="123109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226" cy="613184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191751" y="220931"/>
            <a:ext cx="3556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Katedra, na které je práce zpracovávána!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04358" y="510365"/>
            <a:ext cx="2910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Zvolte rok 2024/2025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015819" y="420986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044858" y="621041"/>
            <a:ext cx="459500" cy="683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035431" y="786521"/>
            <a:ext cx="471696" cy="332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219375" y="1216936"/>
            <a:ext cx="3269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Název tématu odpovídá názvu práce!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219375" y="819780"/>
            <a:ext cx="215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Vybrat vedoucího práce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218976" y="1509324"/>
            <a:ext cx="2053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Uvést i anglický název!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4015819" y="1019835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4043044" y="1416991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4043044" y="1683034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4043044" y="2608432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4043044" y="3920328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4129456" y="5012267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4160936" y="5719277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Ovál 31"/>
          <p:cNvSpPr/>
          <p:nvPr/>
        </p:nvSpPr>
        <p:spPr>
          <a:xfrm>
            <a:off x="2083324" y="5719277"/>
            <a:ext cx="659876" cy="351585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218976" y="2305275"/>
            <a:ext cx="4553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Běžně se uvádí 4-5 zásad pro zpracování. Jsou psány v rozkazovacím způsobu.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226464" y="3347447"/>
            <a:ext cx="4725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Typicky se uvádí 4-5 základní zdrojů pro zpracování práce. V pracích zadaných v akademickém roce 2023/2024 se používá </a:t>
            </a:r>
            <a:r>
              <a:rPr lang="cs-CZ" sz="1600" b="1" dirty="0"/>
              <a:t>výhradně citační styl APA 7th</a:t>
            </a:r>
            <a:r>
              <a:rPr lang="cs-CZ" sz="1600" dirty="0"/>
              <a:t>. Využijte zdrojů a databází Univerzitní knihovny – </a:t>
            </a:r>
            <a:r>
              <a:rPr lang="cs-CZ" sz="1600" dirty="0">
                <a:hlinkClick r:id="rId3"/>
              </a:rPr>
              <a:t>https://knihovna.zcu.cz</a:t>
            </a:r>
            <a:r>
              <a:rPr lang="cs-CZ" sz="1600" dirty="0"/>
              <a:t>.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305388" y="4823614"/>
            <a:ext cx="490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Běžně jsou práce zpracovávány v češtině, ale lze požádat </a:t>
            </a:r>
            <a:br>
              <a:rPr lang="cs-CZ" sz="1600" dirty="0"/>
            </a:br>
            <a:r>
              <a:rPr lang="cs-CZ" sz="1600" dirty="0"/>
              <a:t>i o angličtinu či němčinu.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305388" y="5510490"/>
            <a:ext cx="45672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Student může podklad založit, dle potřeby upravovat a ukládat. Po dokončení podkladu změní stav na „Studentem dopracován podklad VŠKP“, uloží, a tím ho předá vedoucímu práce ke schválení.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B01CC36-6259-4D7C-AB5B-1E1E7AFBE02A}"/>
              </a:ext>
            </a:extLst>
          </p:cNvPr>
          <p:cNvSpPr/>
          <p:nvPr/>
        </p:nvSpPr>
        <p:spPr>
          <a:xfrm>
            <a:off x="3262393" y="3719593"/>
            <a:ext cx="123987" cy="1067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7ED649CF-5180-4DA5-B593-44027ABCDFD6}"/>
              </a:ext>
            </a:extLst>
          </p:cNvPr>
          <p:cNvSpPr/>
          <p:nvPr/>
        </p:nvSpPr>
        <p:spPr>
          <a:xfrm>
            <a:off x="2275404" y="3970918"/>
            <a:ext cx="1175931" cy="1067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6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A6A28DC-DD73-4355-8979-83BE10EDB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třeba tisknout a předávat na sekretariát katedry.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7EC548C-EB79-42EB-AE2F-4B63C82C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 pro zadání	</a:t>
            </a:r>
          </a:p>
        </p:txBody>
      </p:sp>
    </p:spTree>
    <p:extLst>
      <p:ext uri="{BB962C8B-B14F-4D97-AF65-F5344CB8AC3E}">
        <p14:creationId xmlns:p14="http://schemas.microsoft.com/office/powerpoint/2010/main" val="308336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EF7D232-0239-4B74-80A8-DC9AD71EC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práce zadané v akademickém roce 2024/2025 bude využívána citační norma APA 7th</a:t>
            </a:r>
          </a:p>
          <a:p>
            <a:r>
              <a:rPr lang="cs-CZ" dirty="0"/>
              <a:t>Příslušný návod je k dispozici na webových stránkách v sekci pro studenty - </a:t>
            </a:r>
            <a:r>
              <a:rPr lang="cs-CZ" dirty="0">
                <a:hlinkClick r:id="rId2"/>
              </a:rPr>
              <a:t>https://fek.zcu.cz/studenti.php?zobraz=dokumenty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7797457-3C7F-4700-823C-121E2A3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</a:t>
            </a:r>
          </a:p>
        </p:txBody>
      </p:sp>
    </p:spTree>
    <p:extLst>
      <p:ext uri="{BB962C8B-B14F-4D97-AF65-F5344CB8AC3E}">
        <p14:creationId xmlns:p14="http://schemas.microsoft.com/office/powerpoint/2010/main" val="1438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Student volí tu katedru, na kterou podal přihlášku </a:t>
            </a:r>
            <a:br>
              <a:rPr lang="cs-CZ" b="1" dirty="0"/>
            </a:br>
            <a:r>
              <a:rPr lang="cs-CZ" dirty="0"/>
              <a:t>k bakalářské či diplomové práci a byla mu schválena, </a:t>
            </a:r>
            <a:r>
              <a:rPr lang="cs-CZ" b="1" dirty="0"/>
              <a:t>nezávisle</a:t>
            </a:r>
            <a:r>
              <a:rPr lang="cs-CZ" dirty="0"/>
              <a:t> </a:t>
            </a:r>
            <a:r>
              <a:rPr lang="cs-CZ" b="1" dirty="0"/>
              <a:t>na tom, ze které katedry je vedoucí práce</a:t>
            </a:r>
            <a:r>
              <a:rPr lang="cs-CZ" dirty="0"/>
              <a:t>.</a:t>
            </a:r>
          </a:p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Tedy volí </a:t>
            </a:r>
            <a:r>
              <a:rPr lang="cs-CZ" b="1" dirty="0"/>
              <a:t>garantující katedru</a:t>
            </a:r>
            <a:r>
              <a:rPr lang="cs-CZ" dirty="0"/>
              <a:t>.</a:t>
            </a:r>
          </a:p>
          <a:p>
            <a:pPr>
              <a:lnSpc>
                <a:spcPct val="110000"/>
              </a:lnSpc>
            </a:pPr>
            <a:endParaRPr lang="cs-CZ" dirty="0"/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Volba pracoviště (garantující katedry)</a:t>
            </a:r>
          </a:p>
        </p:txBody>
      </p:sp>
    </p:spTree>
    <p:extLst>
      <p:ext uri="{BB962C8B-B14F-4D97-AF65-F5344CB8AC3E}">
        <p14:creationId xmlns:p14="http://schemas.microsoft.com/office/powerpoint/2010/main" val="316138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49500</TotalTime>
  <Words>1004</Words>
  <Application>Microsoft Office PowerPoint</Application>
  <PresentationFormat>Vlastní</PresentationFormat>
  <Paragraphs>146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MS Mincho</vt:lpstr>
      <vt:lpstr>Arial</vt:lpstr>
      <vt:lpstr>Calibri</vt:lpstr>
      <vt:lpstr>Calibri Light</vt:lpstr>
      <vt:lpstr>Times New Roman</vt:lpstr>
      <vt:lpstr>Office Theme</vt:lpstr>
      <vt:lpstr>Návod pro přípravu podkladu pro zadání kvalifikační (bakalářské nebo diplomové) práce  STUDENTI</vt:lpstr>
      <vt:lpstr>Co je to podklad pro zadání kvalifikační práce? </vt:lpstr>
      <vt:lpstr>Mezní termín</vt:lpstr>
      <vt:lpstr>Postup</vt:lpstr>
      <vt:lpstr>Prezentace aplikace PowerPoint</vt:lpstr>
      <vt:lpstr>Prezentace aplikace PowerPoint</vt:lpstr>
      <vt:lpstr>Podklad pro zadání </vt:lpstr>
      <vt:lpstr>Citační styl</vt:lpstr>
      <vt:lpstr>Volba pracoviště (garantující katedry)</vt:lpstr>
      <vt:lpstr>Přehled garantujících kateder</vt:lpstr>
      <vt:lpstr>Podniková ekonomika a management </vt:lpstr>
      <vt:lpstr>Metodika k vypracování kvalifikační práce  a e-learningový kurz</vt:lpstr>
      <vt:lpstr>Studentský e-mail je oficiální komunikační kanál</vt:lpstr>
      <vt:lpstr>Portál ZČU – upozornění na aktivitu</vt:lpstr>
      <vt:lpstr>VPN – přístup do vnitřní sítě ZČU</vt:lpstr>
      <vt:lpstr>Doufám, že je návod srozumitelný a děkuji Vám za jeho pročtení!  Přeji Vám úspěšnou přípravu Podkladu pro zadání kvalifikační práce!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Ježek Jan</dc:creator>
  <cp:lastModifiedBy>houdkosi</cp:lastModifiedBy>
  <cp:revision>272</cp:revision>
  <cp:lastPrinted>2020-07-08T06:57:00Z</cp:lastPrinted>
  <dcterms:created xsi:type="dcterms:W3CDTF">2014-06-23T12:27:22Z</dcterms:created>
  <dcterms:modified xsi:type="dcterms:W3CDTF">2024-03-05T10:47:32Z</dcterms:modified>
</cp:coreProperties>
</file>