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1" r:id="rId11"/>
    <p:sldId id="267" r:id="rId12"/>
    <p:sldId id="268" r:id="rId13"/>
    <p:sldId id="269" r:id="rId14"/>
    <p:sldId id="270" r:id="rId15"/>
    <p:sldId id="264" r:id="rId16"/>
    <p:sldId id="272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A4A342-1B5E-448E-86DE-178ECC77733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73B7C3D-DC29-4E8B-9B2F-E69BBFE4A9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764704"/>
            <a:ext cx="6172200" cy="189436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Koncepční rámec II. část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3068960"/>
            <a:ext cx="6172200" cy="13716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Oceňování</a:t>
            </a:r>
          </a:p>
          <a:p>
            <a:pPr>
              <a:buFontTx/>
              <a:buChar char="-"/>
            </a:pPr>
            <a:r>
              <a:rPr lang="cs-CZ" sz="2000" dirty="0" smtClean="0"/>
              <a:t>Koncepce a základní zásady IFRS </a:t>
            </a:r>
            <a:r>
              <a:rPr lang="cs-CZ" sz="2000" dirty="0" err="1" smtClean="0"/>
              <a:t>for</a:t>
            </a:r>
            <a:r>
              <a:rPr lang="cs-CZ" sz="2000" dirty="0" smtClean="0"/>
              <a:t> SME</a:t>
            </a:r>
            <a:endParaRPr lang="cs-CZ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 oceňování dle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Odvozeny od principů KR IAS/IFRS</a:t>
            </a:r>
          </a:p>
          <a:p>
            <a:r>
              <a:rPr lang="cs-CZ" dirty="0" smtClean="0"/>
              <a:t>Pokud v IFRS </a:t>
            </a:r>
            <a:r>
              <a:rPr lang="cs-CZ" dirty="0" err="1" smtClean="0"/>
              <a:t>for</a:t>
            </a:r>
            <a:r>
              <a:rPr lang="cs-CZ" dirty="0" smtClean="0"/>
              <a:t> SME neexistuje pravidlo pro příslušnou položku nebo transakci, použije vedení podniku vlastní pravidlo, které je v souladu se základní filozofií IFRS </a:t>
            </a:r>
            <a:r>
              <a:rPr lang="cs-CZ" dirty="0" err="1" smtClean="0"/>
              <a:t>for</a:t>
            </a:r>
            <a:r>
              <a:rPr lang="cs-CZ" dirty="0" smtClean="0"/>
              <a:t> SME.</a:t>
            </a:r>
          </a:p>
          <a:p>
            <a:r>
              <a:rPr lang="cs-CZ" dirty="0" smtClean="0"/>
              <a:t>Základní princip: AKRUÁLNÍ PRINCIP – položky jsou rozpoznány v okamžiku, kdy splňují požadavky IFRS </a:t>
            </a:r>
            <a:r>
              <a:rPr lang="cs-CZ" dirty="0" err="1" smtClean="0"/>
              <a:t>for</a:t>
            </a:r>
            <a:r>
              <a:rPr lang="cs-CZ" dirty="0" smtClean="0"/>
              <a:t> SME.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Reálná hodnota dle IFRS </a:t>
            </a:r>
            <a:r>
              <a:rPr lang="cs-CZ" b="1" dirty="0" err="1" smtClean="0"/>
              <a:t>for</a:t>
            </a:r>
            <a:r>
              <a:rPr lang="cs-CZ" b="1" dirty="0" smtClean="0"/>
              <a:t> SME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Pokud neexistuje aktivní trh:</a:t>
            </a:r>
          </a:p>
          <a:p>
            <a:pPr marL="457200" indent="-457200">
              <a:buAutoNum type="alphaLcParenR"/>
            </a:pPr>
            <a:r>
              <a:rPr lang="cs-CZ" dirty="0" smtClean="0"/>
              <a:t>Cena poslední transakce,</a:t>
            </a:r>
          </a:p>
          <a:p>
            <a:pPr marL="457200" indent="-457200">
              <a:buAutoNum type="alphaLcParenR"/>
            </a:pPr>
            <a:r>
              <a:rPr lang="cs-CZ" dirty="0" smtClean="0"/>
              <a:t>Cena obdobného aktiva se zohledněním rozdílů</a:t>
            </a:r>
          </a:p>
          <a:p>
            <a:pPr marL="457200" indent="-457200">
              <a:buAutoNum type="alphaLcParenR"/>
            </a:pPr>
            <a:r>
              <a:rPr lang="cs-CZ" dirty="0" smtClean="0"/>
              <a:t>Současná hodnota budoucích peněžních toků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Následné oceňování dle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u="sng" dirty="0" smtClean="0"/>
              <a:t>Finanční aktiva a finanční závazky </a:t>
            </a:r>
            <a:r>
              <a:rPr lang="cs-CZ" dirty="0" smtClean="0"/>
              <a:t>– amortizovaná historická cena po odečtení veškerých snížení jejich hodnoty</a:t>
            </a:r>
          </a:p>
          <a:p>
            <a:r>
              <a:rPr lang="cs-CZ" dirty="0" smtClean="0"/>
              <a:t>V definovaných výjimkách lze použít reálnou hodnotu – v tom případě změny reálné hodnoty zachycovat VÝSLEDKOVĚ</a:t>
            </a:r>
          </a:p>
          <a:p>
            <a:r>
              <a:rPr lang="cs-CZ" u="sng" dirty="0" smtClean="0"/>
              <a:t>Nefinanční aktiva </a:t>
            </a:r>
            <a:r>
              <a:rPr lang="cs-CZ" dirty="0" smtClean="0"/>
              <a:t>-  v historické ceně nebo reálné hodnotě (pokud úsilí jejího zjištění nepřevyšuje přínos z jejího zjištění)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pro užití reálné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 investic do společných podniků nebo přidružených podniků</a:t>
            </a:r>
          </a:p>
          <a:p>
            <a:r>
              <a:rPr lang="cs-CZ" dirty="0" smtClean="0"/>
              <a:t>U investic do nemovitostí</a:t>
            </a:r>
          </a:p>
          <a:p>
            <a:r>
              <a:rPr lang="cs-CZ" dirty="0" smtClean="0"/>
              <a:t>U biologických aktiv a zemědělské produkce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Nefinanční závazky dle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Oceňují se na základě nejlepšího odhadu množství peněžních prostředků, které bude třeba k jejich uhrazení k rozvahovému dni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Koncepce a základní zásady IFRS </a:t>
            </a:r>
            <a:r>
              <a:rPr lang="cs-CZ" b="1" dirty="0" err="1" smtClean="0"/>
              <a:t>for</a:t>
            </a:r>
            <a:r>
              <a:rPr lang="cs-CZ" b="1" dirty="0" smtClean="0"/>
              <a:t> SME</a:t>
            </a:r>
            <a:endParaRPr lang="cs-CZ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 výkaznictví IFRS </a:t>
            </a:r>
            <a:r>
              <a:rPr lang="cs-CZ" dirty="0" err="1" smtClean="0"/>
              <a:t>for</a:t>
            </a:r>
            <a:r>
              <a:rPr lang="cs-CZ" dirty="0" smtClean="0"/>
              <a:t> SME = poskytování informací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 finanční pozici,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výkonnosti,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peněžních tocích účetní jednotky</a:t>
            </a:r>
          </a:p>
          <a:p>
            <a:r>
              <a:rPr lang="cs-CZ" dirty="0" smtClean="0"/>
              <a:t>Informace pro účely ekonomického rozhodování široké skupiny externích uživatelů výkazů</a:t>
            </a:r>
          </a:p>
          <a:p>
            <a:r>
              <a:rPr lang="cs-CZ" dirty="0" smtClean="0"/>
              <a:t>Informace o tom, jak je management schopen zhodnocovat svěřené prostředky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Kvalitativní charakteristiky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Srozumitelnost</a:t>
            </a:r>
          </a:p>
          <a:p>
            <a:r>
              <a:rPr lang="cs-CZ" dirty="0" smtClean="0"/>
              <a:t>Relevance</a:t>
            </a:r>
          </a:p>
          <a:p>
            <a:r>
              <a:rPr lang="cs-CZ" dirty="0" smtClean="0"/>
              <a:t>Významnost</a:t>
            </a:r>
          </a:p>
          <a:p>
            <a:r>
              <a:rPr lang="cs-CZ" dirty="0" smtClean="0"/>
              <a:t>Spolehlivost</a:t>
            </a:r>
          </a:p>
          <a:p>
            <a:r>
              <a:rPr lang="cs-CZ" dirty="0" smtClean="0"/>
              <a:t>Převaha obsahu nad formou</a:t>
            </a:r>
          </a:p>
          <a:p>
            <a:r>
              <a:rPr lang="cs-CZ" dirty="0" smtClean="0"/>
              <a:t>Opatrnost</a:t>
            </a:r>
          </a:p>
          <a:p>
            <a:r>
              <a:rPr lang="cs-CZ" dirty="0" smtClean="0"/>
              <a:t>Úplnost</a:t>
            </a:r>
          </a:p>
          <a:p>
            <a:r>
              <a:rPr lang="cs-CZ" dirty="0" smtClean="0"/>
              <a:t>Srovnatelnost</a:t>
            </a:r>
          </a:p>
          <a:p>
            <a:r>
              <a:rPr lang="cs-CZ" dirty="0" smtClean="0"/>
              <a:t>Včasnost</a:t>
            </a:r>
          </a:p>
          <a:p>
            <a:r>
              <a:rPr lang="cs-CZ" b="1" dirty="0" smtClean="0"/>
              <a:t>Rovnováha mezi přínosy a náklady</a:t>
            </a:r>
            <a:endParaRPr lang="cs-CZ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3163" y="1295400"/>
            <a:ext cx="7772400" cy="1189038"/>
          </a:xfrm>
        </p:spPr>
        <p:txBody>
          <a:bodyPr/>
          <a:lstStyle/>
          <a:p>
            <a:r>
              <a:rPr lang="cs-CZ"/>
              <a:t>Děkuji za pozornost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8031163" cy="1295400"/>
          </a:xfrm>
        </p:spPr>
        <p:txBody>
          <a:bodyPr>
            <a:normAutofit/>
          </a:bodyPr>
          <a:lstStyle/>
          <a:p>
            <a:r>
              <a:rPr lang="cs-CZ" b="1" dirty="0"/>
              <a:t>Oceňování aktiv a závazků </a:t>
            </a:r>
            <a:br>
              <a:rPr lang="cs-CZ" b="1" dirty="0"/>
            </a:br>
            <a:r>
              <a:rPr lang="cs-CZ" b="1" dirty="0"/>
              <a:t>v účetnictví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5" y="1981200"/>
            <a:ext cx="7776864" cy="4648200"/>
          </a:xfrm>
        </p:spPr>
        <p:txBody>
          <a:bodyPr/>
          <a:lstStyle/>
          <a:p>
            <a:r>
              <a:rPr lang="cs-CZ" dirty="0"/>
              <a:t>Oceňování je zásadní problém každého finančního účetnictví.</a:t>
            </a:r>
          </a:p>
          <a:p>
            <a:r>
              <a:rPr lang="cs-CZ" dirty="0"/>
              <a:t>Má vliv na vypovídací schopnost všech finančních veličin – prostřednictvím ocenění aktiv a závazků je ovlivněna výše VK dále pak výše nákladů a výnosů resp. VH a v neposlední řadě je ovlivněna výše ukazatelů FA.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Oceňování dle KR IAS/IFRS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Historická cena</a:t>
            </a:r>
          </a:p>
          <a:p>
            <a:r>
              <a:rPr lang="cs-CZ" dirty="0"/>
              <a:t>Běžná reprodukční cena</a:t>
            </a:r>
          </a:p>
          <a:p>
            <a:r>
              <a:rPr lang="cs-CZ" dirty="0"/>
              <a:t>Běžná realizační cena</a:t>
            </a:r>
          </a:p>
          <a:p>
            <a:r>
              <a:rPr lang="cs-CZ" dirty="0"/>
              <a:t>Současná hodnota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Dále v jednotlivých standardech:</a:t>
            </a:r>
          </a:p>
          <a:p>
            <a:r>
              <a:rPr lang="cs-CZ" dirty="0"/>
              <a:t>Tržní cena</a:t>
            </a:r>
          </a:p>
          <a:p>
            <a:r>
              <a:rPr lang="cs-CZ" dirty="0"/>
              <a:t>Reálná hodnota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537" y="533400"/>
            <a:ext cx="7992888" cy="6096000"/>
          </a:xfrm>
        </p:spPr>
        <p:txBody>
          <a:bodyPr/>
          <a:lstStyle/>
          <a:p>
            <a:pPr marL="609600" indent="-609600"/>
            <a:r>
              <a:rPr lang="cs-CZ" b="1" dirty="0"/>
              <a:t>Historická cena</a:t>
            </a:r>
            <a:r>
              <a:rPr lang="cs-CZ" dirty="0"/>
              <a:t> – základní oceňovací báze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/>
              <a:t>Pořizovací cena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/>
              <a:t>Vynaložené vlastní náklady</a:t>
            </a:r>
          </a:p>
          <a:p>
            <a:pPr marL="609600" indent="-609600"/>
            <a:r>
              <a:rPr lang="cs-CZ" b="1" dirty="0"/>
              <a:t>Běžná reprodukční cena</a:t>
            </a:r>
            <a:r>
              <a:rPr lang="cs-CZ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dirty="0"/>
              <a:t>U aktiv- peněžní částka, kterou by bylo nutné vynaložit  na pořízení v současnosti,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dirty="0"/>
              <a:t>U závazků – peněžní částka, která by byla nutná na vypořádání závazku v současnosti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3" y="609600"/>
            <a:ext cx="7632848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/>
              <a:t>Běžná realizační cena</a:t>
            </a:r>
            <a:r>
              <a:rPr lang="cs-CZ" dirty="0"/>
              <a:t> –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U aktiva – částka, kterou by bylo možno v současnosti získat prodejem aktiva za standardních podmínek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U závazku – částka, kterou by bylo nutné vynaložit na uspokojení dluhu za normálních podmínek</a:t>
            </a:r>
            <a:r>
              <a:rPr lang="cs-CZ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b="1" dirty="0"/>
              <a:t>Současná hodnota </a:t>
            </a:r>
            <a:r>
              <a:rPr lang="cs-CZ" dirty="0"/>
              <a:t>–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U aktiva – současná diskontovaná hodnota budoucích peněžních příjmů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U závazku – současná diskontovaná hodnota budoucích peněžních výdajů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3" y="609600"/>
            <a:ext cx="7488832" cy="5486400"/>
          </a:xfrm>
        </p:spPr>
        <p:txBody>
          <a:bodyPr/>
          <a:lstStyle/>
          <a:p>
            <a:r>
              <a:rPr lang="cs-CZ" b="1" dirty="0"/>
              <a:t>Tržní cena</a:t>
            </a:r>
            <a:r>
              <a:rPr lang="cs-CZ" dirty="0"/>
              <a:t> – částka, kterou lze obdržet na aktivním trhu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r>
              <a:rPr lang="cs-CZ" b="1" dirty="0"/>
              <a:t>Reálná hodnota</a:t>
            </a:r>
            <a:r>
              <a:rPr lang="cs-CZ" dirty="0"/>
              <a:t> – částka, za kterou by mohlo být v transakcích mezi znalými a ochotnými stranami za obvyklých podmínek směněno aktivum nebo vyrovnán závazek,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 - jde o širší pojem než tržní cena.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Ocenění podle IV. Direktivy EU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5" y="1447800"/>
            <a:ext cx="7848872" cy="5181600"/>
          </a:xfrm>
        </p:spPr>
        <p:txBody>
          <a:bodyPr/>
          <a:lstStyle/>
          <a:p>
            <a:pPr marL="609600" indent="-609600"/>
            <a:r>
              <a:rPr lang="cs-CZ" dirty="0"/>
              <a:t>Oceňování je založeno na principu oceňování v historických cenách</a:t>
            </a:r>
          </a:p>
          <a:p>
            <a:pPr marL="609600" indent="-609600"/>
            <a:r>
              <a:rPr lang="cs-CZ" dirty="0"/>
              <a:t>Členské státy mají možnost odchýlení se od historických cen těmito způsoby: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/>
              <a:t>reprodukční cenou – u aktiv s </a:t>
            </a:r>
            <a:r>
              <a:rPr lang="cs-CZ" dirty="0" err="1"/>
              <a:t>kr</a:t>
            </a:r>
            <a:r>
              <a:rPr lang="cs-CZ" dirty="0"/>
              <a:t>. živ.,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/>
              <a:t>jinou hodnotou, která bere v úvahu vliv inflace (SH, RH),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dirty="0"/>
              <a:t>cenou stanovenou na základě odhadu u položek s kolísavou hodnotou.</a:t>
            </a:r>
          </a:p>
          <a:p>
            <a:pPr marL="609600" indent="-609600"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Oceňování podle US GAAP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3" y="1676400"/>
            <a:ext cx="7128792" cy="4419600"/>
          </a:xfrm>
        </p:spPr>
        <p:txBody>
          <a:bodyPr/>
          <a:lstStyle/>
          <a:p>
            <a:r>
              <a:rPr lang="cs-CZ" dirty="0"/>
              <a:t>Historická cena – základní oceň. báze</a:t>
            </a:r>
          </a:p>
          <a:p>
            <a:r>
              <a:rPr lang="cs-CZ" dirty="0"/>
              <a:t>Reprodukční cena</a:t>
            </a:r>
          </a:p>
          <a:p>
            <a:r>
              <a:rPr lang="cs-CZ" dirty="0"/>
              <a:t>Čistá realizační cena</a:t>
            </a:r>
          </a:p>
          <a:p>
            <a:r>
              <a:rPr lang="cs-CZ" dirty="0"/>
              <a:t>Současná hodnota</a:t>
            </a:r>
          </a:p>
          <a:p>
            <a:r>
              <a:rPr lang="cs-CZ" dirty="0"/>
              <a:t>Tržní cena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Dále v jednotlivých vyhláškách:</a:t>
            </a:r>
          </a:p>
          <a:p>
            <a:r>
              <a:rPr lang="cs-CZ" dirty="0"/>
              <a:t>Reálná hodnota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Oceňování dle IFRS </a:t>
            </a:r>
            <a:r>
              <a:rPr lang="cs-CZ" b="1" dirty="0" err="1" smtClean="0"/>
              <a:t>for</a:t>
            </a:r>
            <a:r>
              <a:rPr lang="cs-CZ" b="1" dirty="0" smtClean="0"/>
              <a:t> SME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Využívá oceňovacích základen definovaných v IAS/IFRS</a:t>
            </a:r>
          </a:p>
          <a:p>
            <a:r>
              <a:rPr lang="cs-CZ" dirty="0" smtClean="0"/>
              <a:t>Liší se rozsah použití některých oceňovacích základen</a:t>
            </a:r>
          </a:p>
          <a:p>
            <a:r>
              <a:rPr lang="cs-CZ" dirty="0" smtClean="0"/>
              <a:t>IFRS </a:t>
            </a:r>
            <a:r>
              <a:rPr lang="cs-CZ" dirty="0" err="1" smtClean="0"/>
              <a:t>for</a:t>
            </a:r>
            <a:r>
              <a:rPr lang="cs-CZ" dirty="0" smtClean="0"/>
              <a:t> SME vymezují 2 základní báze:</a:t>
            </a:r>
          </a:p>
          <a:p>
            <a:pPr marL="457200" indent="-457200">
              <a:buNone/>
            </a:pPr>
            <a:r>
              <a:rPr lang="cs-CZ" dirty="0" smtClean="0"/>
              <a:t>a) Historickou cenu</a:t>
            </a:r>
          </a:p>
          <a:p>
            <a:pPr marL="457200" indent="-457200">
              <a:buNone/>
            </a:pPr>
            <a:r>
              <a:rPr lang="cs-CZ" dirty="0" smtClean="0"/>
              <a:t>- Vychází z výše původních nákladů vynaložených při pořízení</a:t>
            </a:r>
          </a:p>
          <a:p>
            <a:pPr marL="457200" indent="-457200">
              <a:buNone/>
            </a:pPr>
            <a:r>
              <a:rPr lang="cs-CZ" dirty="0" smtClean="0"/>
              <a:t>b) Reálnou hodnotu</a:t>
            </a:r>
          </a:p>
          <a:p>
            <a:pPr marL="457200" indent="-457200">
              <a:buNone/>
            </a:pPr>
            <a:r>
              <a:rPr lang="cs-CZ" dirty="0" smtClean="0"/>
              <a:t>- Částka směny mezi informovanými a ochotnými stranami za obvyklých podmínek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610</Words>
  <Application>Microsoft Office PowerPoint</Application>
  <PresentationFormat>Předvádění na obrazovce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Arkýř</vt:lpstr>
      <vt:lpstr>Koncepční rámec II. část</vt:lpstr>
      <vt:lpstr>Oceňování aktiv a závazků  v účetnictví</vt:lpstr>
      <vt:lpstr>Oceňování dle KR IAS/IFRS</vt:lpstr>
      <vt:lpstr>Snímek 4</vt:lpstr>
      <vt:lpstr>Snímek 5</vt:lpstr>
      <vt:lpstr>Snímek 6</vt:lpstr>
      <vt:lpstr>Ocenění podle IV. Direktivy EU</vt:lpstr>
      <vt:lpstr>Oceňování podle US GAAP</vt:lpstr>
      <vt:lpstr>Oceňování dle IFRS for SME</vt:lpstr>
      <vt:lpstr>Základní principy oceňování dle IFRS for SME</vt:lpstr>
      <vt:lpstr>Reálná hodnota dle IFRS for SME</vt:lpstr>
      <vt:lpstr>Následné oceňování dle IFRS for SME</vt:lpstr>
      <vt:lpstr>Doporučení pro užití reálné hodnoty</vt:lpstr>
      <vt:lpstr>Nefinanční závazky dle IFRS for SME</vt:lpstr>
      <vt:lpstr>Koncepce a základní zásady IFRS for SME</vt:lpstr>
      <vt:lpstr>Kvalitativní charakteristiky IFRS for SME</vt:lpstr>
      <vt:lpstr>Děkuji za pozornost</vt:lpstr>
    </vt:vector>
  </TitlesOfParts>
  <Company>ZCU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Koncepční rámec II. část</dc:title>
  <dc:creator>Jana Hinke</dc:creator>
  <cp:lastModifiedBy>Jana Hinke</cp:lastModifiedBy>
  <cp:revision>7</cp:revision>
  <dcterms:created xsi:type="dcterms:W3CDTF">2012-10-23T08:16:04Z</dcterms:created>
  <dcterms:modified xsi:type="dcterms:W3CDTF">2012-10-23T09:01:27Z</dcterms:modified>
</cp:coreProperties>
</file>